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43"/>
  </p:notesMasterIdLst>
  <p:sldIdLst>
    <p:sldId id="368" r:id="rId2"/>
    <p:sldId id="257" r:id="rId3"/>
    <p:sldId id="1452" r:id="rId4"/>
    <p:sldId id="1486" r:id="rId5"/>
    <p:sldId id="1487" r:id="rId6"/>
    <p:sldId id="1488" r:id="rId7"/>
    <p:sldId id="1459" r:id="rId8"/>
    <p:sldId id="1419" r:id="rId9"/>
    <p:sldId id="1414" r:id="rId10"/>
    <p:sldId id="1415" r:id="rId11"/>
    <p:sldId id="1413" r:id="rId12"/>
    <p:sldId id="1426" r:id="rId13"/>
    <p:sldId id="1416" r:id="rId14"/>
    <p:sldId id="1417" r:id="rId15"/>
    <p:sldId id="1489" r:id="rId16"/>
    <p:sldId id="1423" r:id="rId17"/>
    <p:sldId id="1448" r:id="rId18"/>
    <p:sldId id="1495" r:id="rId19"/>
    <p:sldId id="1492" r:id="rId20"/>
    <p:sldId id="1425" r:id="rId21"/>
    <p:sldId id="1460" r:id="rId22"/>
    <p:sldId id="1462" r:id="rId23"/>
    <p:sldId id="1494" r:id="rId24"/>
    <p:sldId id="1464" r:id="rId25"/>
    <p:sldId id="1461" r:id="rId26"/>
    <p:sldId id="1467" r:id="rId27"/>
    <p:sldId id="1468" r:id="rId28"/>
    <p:sldId id="1493" r:id="rId29"/>
    <p:sldId id="1499" r:id="rId30"/>
    <p:sldId id="1497" r:id="rId31"/>
    <p:sldId id="1451" r:id="rId32"/>
    <p:sldId id="1473" r:id="rId33"/>
    <p:sldId id="1474" r:id="rId34"/>
    <p:sldId id="1463" r:id="rId35"/>
    <p:sldId id="1422" r:id="rId36"/>
    <p:sldId id="1450" r:id="rId37"/>
    <p:sldId id="1465" r:id="rId38"/>
    <p:sldId id="1432" r:id="rId39"/>
    <p:sldId id="1466" r:id="rId40"/>
    <p:sldId id="1477" r:id="rId41"/>
    <p:sldId id="1478"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3">
          <p15:clr>
            <a:srgbClr val="A4A3A4"/>
          </p15:clr>
        </p15:guide>
        <p15:guide id="2" pos="312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1435"/>
    <a:srgbClr val="5E05E1"/>
    <a:srgbClr val="B9CDE6"/>
    <a:srgbClr val="C72D03"/>
    <a:srgbClr val="990000"/>
    <a:srgbClr val="6805F9"/>
    <a:srgbClr val="9D1B1E"/>
    <a:srgbClr val="9D2235"/>
    <a:srgbClr val="9900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03" autoAdjust="0"/>
    <p:restoredTop sz="91350" autoAdjust="0"/>
  </p:normalViewPr>
  <p:slideViewPr>
    <p:cSldViewPr snapToGrid="0" snapToObjects="1" showGuides="1">
      <p:cViewPr varScale="1">
        <p:scale>
          <a:sx n="269" d="100"/>
          <a:sy n="269" d="100"/>
        </p:scale>
        <p:origin x="1968" y="176"/>
      </p:cViewPr>
      <p:guideLst>
        <p:guide orient="horz" pos="3073"/>
        <p:guide pos="3122"/>
      </p:guideLst>
    </p:cSldViewPr>
  </p:slideViewPr>
  <p:outlineViewPr>
    <p:cViewPr>
      <p:scale>
        <a:sx n="33" d="100"/>
        <a:sy n="33" d="100"/>
      </p:scale>
      <p:origin x="0" y="0"/>
    </p:cViewPr>
  </p:outlineViewPr>
  <p:notesTextViewPr>
    <p:cViewPr>
      <p:scale>
        <a:sx n="3" d="2"/>
        <a:sy n="3" d="2"/>
      </p:scale>
      <p:origin x="0" y="0"/>
    </p:cViewPr>
  </p:notesTextViewPr>
  <p:sorterViewPr>
    <p:cViewPr>
      <p:scale>
        <a:sx n="1" d="1"/>
        <a:sy n="1" d="1"/>
      </p:scale>
      <p:origin x="0" y="0"/>
    </p:cViewPr>
  </p:sorterViewPr>
  <p:notesViewPr>
    <p:cSldViewPr snapToGrid="0" snapToObjects="1">
      <p:cViewPr varScale="1">
        <p:scale>
          <a:sx n="71" d="100"/>
          <a:sy n="71" d="100"/>
        </p:scale>
        <p:origin x="-3077"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16E9E5-287C-4A17-9ED7-3172FC57F926}" type="datetimeFigureOut">
              <a:rPr lang="en-US" smtClean="0"/>
              <a:pPr/>
              <a:t>6/9/23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DB0658-5AD6-4C67-8722-069F6A84720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BDB0658-5AD6-4C67-8722-069F6A84720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great, but doesn’t really tell you all that much by itself. So we then looked at which features were driving each of these factors (joint and individual). Click</a:t>
            </a:r>
          </a:p>
          <a:p>
            <a:r>
              <a:rPr lang="en-US" dirty="0"/>
              <a:t>Explain what this means, (next slides are animations)</a:t>
            </a:r>
          </a:p>
        </p:txBody>
      </p:sp>
      <p:sp>
        <p:nvSpPr>
          <p:cNvPr id="4" name="Slide Number Placeholder 3"/>
          <p:cNvSpPr>
            <a:spLocks noGrp="1"/>
          </p:cNvSpPr>
          <p:nvPr>
            <p:ph type="sldNum" sz="quarter" idx="5"/>
          </p:nvPr>
        </p:nvSpPr>
        <p:spPr/>
        <p:txBody>
          <a:bodyPr/>
          <a:lstStyle/>
          <a:p>
            <a:fld id="{6BDB0658-5AD6-4C67-8722-069F6A847204}" type="slidenum">
              <a:rPr lang="en-US" smtClean="0"/>
              <a:pPr/>
              <a:t>25</a:t>
            </a:fld>
            <a:endParaRPr lang="en-US"/>
          </a:p>
        </p:txBody>
      </p:sp>
    </p:spTree>
    <p:extLst>
      <p:ext uri="{BB962C8B-B14F-4D97-AF65-F5344CB8AC3E}">
        <p14:creationId xmlns:p14="http://schemas.microsoft.com/office/powerpoint/2010/main" val="1615527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27</a:t>
            </a:fld>
            <a:endParaRPr lang="en-US"/>
          </a:p>
        </p:txBody>
      </p:sp>
    </p:spTree>
    <p:extLst>
      <p:ext uri="{BB962C8B-B14F-4D97-AF65-F5344CB8AC3E}">
        <p14:creationId xmlns:p14="http://schemas.microsoft.com/office/powerpoint/2010/main" val="114520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30</a:t>
            </a:fld>
            <a:endParaRPr lang="en-US"/>
          </a:p>
        </p:txBody>
      </p:sp>
    </p:spTree>
    <p:extLst>
      <p:ext uri="{BB962C8B-B14F-4D97-AF65-F5344CB8AC3E}">
        <p14:creationId xmlns:p14="http://schemas.microsoft.com/office/powerpoint/2010/main" val="29241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clustering based on non-negative matrix factorization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shifted and rescaled- all data must be greater than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integrative non-negative matrix factorization</a:t>
            </a:r>
          </a:p>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31</a:t>
            </a:fld>
            <a:endParaRPr lang="en-US"/>
          </a:p>
        </p:txBody>
      </p:sp>
    </p:spTree>
    <p:extLst>
      <p:ext uri="{BB962C8B-B14F-4D97-AF65-F5344CB8AC3E}">
        <p14:creationId xmlns:p14="http://schemas.microsoft.com/office/powerpoint/2010/main" val="72842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the results of lucid with early integration. DESCRIBE FIG- middle shows high risk and low risk clusters. </a:t>
            </a:r>
          </a:p>
          <a:p>
            <a:endParaRPr lang="en-US" dirty="0"/>
          </a:p>
          <a:p>
            <a:r>
              <a:rPr lang="en-US" dirty="0"/>
              <a:t> As you can see, LUCID only selects transcripts and proteins to describe the high-risk clusters. This is partly because it performs feature selection on the omics, and these features are really strongly associated with the outcome in our data. </a:t>
            </a:r>
          </a:p>
        </p:txBody>
      </p:sp>
      <p:sp>
        <p:nvSpPr>
          <p:cNvPr id="4" name="Slide Number Placeholder 3"/>
          <p:cNvSpPr>
            <a:spLocks noGrp="1"/>
          </p:cNvSpPr>
          <p:nvPr>
            <p:ph type="sldNum" sz="quarter" idx="5"/>
          </p:nvPr>
        </p:nvSpPr>
        <p:spPr/>
        <p:txBody>
          <a:bodyPr/>
          <a:lstStyle/>
          <a:p>
            <a:fld id="{6BDB0658-5AD6-4C67-8722-069F6A847204}" type="slidenum">
              <a:rPr lang="en-US" smtClean="0"/>
              <a:pPr/>
              <a:t>35</a:t>
            </a:fld>
            <a:endParaRPr lang="en-US"/>
          </a:p>
        </p:txBody>
      </p:sp>
    </p:spTree>
    <p:extLst>
      <p:ext uri="{BB962C8B-B14F-4D97-AF65-F5344CB8AC3E}">
        <p14:creationId xmlns:p14="http://schemas.microsoft.com/office/powerpoint/2010/main" val="657993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moving on to intermediate integration. This shows  an extension of lucid where the omics are modeled in parallel. </a:t>
            </a:r>
          </a:p>
        </p:txBody>
      </p:sp>
      <p:sp>
        <p:nvSpPr>
          <p:cNvPr id="4" name="Slide Number Placeholder 3"/>
          <p:cNvSpPr>
            <a:spLocks noGrp="1"/>
          </p:cNvSpPr>
          <p:nvPr>
            <p:ph type="sldNum" sz="quarter" idx="5"/>
          </p:nvPr>
        </p:nvSpPr>
        <p:spPr/>
        <p:txBody>
          <a:bodyPr/>
          <a:lstStyle/>
          <a:p>
            <a:fld id="{6BDB0658-5AD6-4C67-8722-069F6A847204}" type="slidenum">
              <a:rPr lang="en-US" smtClean="0"/>
              <a:pPr/>
              <a:t>36</a:t>
            </a:fld>
            <a:endParaRPr lang="en-US"/>
          </a:p>
        </p:txBody>
      </p:sp>
    </p:spTree>
    <p:extLst>
      <p:ext uri="{BB962C8B-B14F-4D97-AF65-F5344CB8AC3E}">
        <p14:creationId xmlns:p14="http://schemas.microsoft.com/office/powerpoint/2010/main" val="3150158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really see that the epigenome is really driving some of these associations. </a:t>
            </a:r>
          </a:p>
        </p:txBody>
      </p:sp>
      <p:sp>
        <p:nvSpPr>
          <p:cNvPr id="4" name="Slide Number Placeholder 3"/>
          <p:cNvSpPr>
            <a:spLocks noGrp="1"/>
          </p:cNvSpPr>
          <p:nvPr>
            <p:ph type="sldNum" sz="quarter" idx="5"/>
          </p:nvPr>
        </p:nvSpPr>
        <p:spPr/>
        <p:txBody>
          <a:bodyPr/>
          <a:lstStyle/>
          <a:p>
            <a:fld id="{6BDB0658-5AD6-4C67-8722-069F6A847204}" type="slidenum">
              <a:rPr lang="en-US" smtClean="0"/>
              <a:pPr/>
              <a:t>37</a:t>
            </a:fld>
            <a:endParaRPr lang="en-US"/>
          </a:p>
        </p:txBody>
      </p:sp>
    </p:spTree>
    <p:extLst>
      <p:ext uri="{BB962C8B-B14F-4D97-AF65-F5344CB8AC3E}">
        <p14:creationId xmlns:p14="http://schemas.microsoft.com/office/powerpoint/2010/main" val="341768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2</a:t>
            </a:fld>
            <a:endParaRPr lang="en-US"/>
          </a:p>
        </p:txBody>
      </p:sp>
    </p:spTree>
    <p:extLst>
      <p:ext uri="{BB962C8B-B14F-4D97-AF65-F5344CB8AC3E}">
        <p14:creationId xmlns:p14="http://schemas.microsoft.com/office/powerpoint/2010/main" val="250545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10 </a:t>
            </a:r>
            <a:r>
              <a:rPr lang="en-US" sz="1200" kern="1200" dirty="0" err="1">
                <a:solidFill>
                  <a:schemeClr val="tx1"/>
                </a:solidFill>
                <a:effectLst/>
                <a:latin typeface="+mn-lt"/>
                <a:ea typeface="+mn-ea"/>
                <a:cs typeface="+mn-cs"/>
              </a:rPr>
              <a:t>uG</a:t>
            </a:r>
            <a:r>
              <a:rPr lang="en-US" sz="1200" kern="1200" dirty="0">
                <a:solidFill>
                  <a:schemeClr val="tx1"/>
                </a:solidFill>
                <a:effectLst/>
                <a:latin typeface="+mn-lt"/>
                <a:ea typeface="+mn-ea"/>
                <a:cs typeface="+mn-cs"/>
              </a:rPr>
              <a:t>/L is the EPA maximum contamination limit.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6C230-79EF-4E9B-BF93-DE196BA0E4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0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11</a:t>
            </a:fld>
            <a:endParaRPr lang="en-US"/>
          </a:p>
        </p:txBody>
      </p:sp>
    </p:spTree>
    <p:extLst>
      <p:ext uri="{BB962C8B-B14F-4D97-AF65-F5344CB8AC3E}">
        <p14:creationId xmlns:p14="http://schemas.microsoft.com/office/powerpoint/2010/main" val="3526832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13</a:t>
            </a:fld>
            <a:endParaRPr lang="en-US"/>
          </a:p>
        </p:txBody>
      </p:sp>
    </p:spTree>
    <p:extLst>
      <p:ext uri="{BB962C8B-B14F-4D97-AF65-F5344CB8AC3E}">
        <p14:creationId xmlns:p14="http://schemas.microsoft.com/office/powerpoint/2010/main" val="21009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endParaRPr lang="en-US" b="0" i="0" dirty="0">
              <a:solidFill>
                <a:srgbClr val="D1D5DB"/>
              </a:solidFill>
              <a:effectLst/>
              <a:latin typeface="Söhne"/>
            </a:endParaRPr>
          </a:p>
          <a:p>
            <a:pPr algn="l"/>
            <a:r>
              <a:rPr lang="en-US" b="0" i="0" dirty="0">
                <a:solidFill>
                  <a:srgbClr val="D1D5DB"/>
                </a:solidFill>
                <a:effectLst/>
                <a:latin typeface="Söhne"/>
              </a:rPr>
              <a:t>it’s crucial to use dedicated multiomics methods for these types of analyses because:</a:t>
            </a:r>
          </a:p>
          <a:p>
            <a:pPr algn="l">
              <a:buFont typeface="+mj-lt"/>
              <a:buAutoNum type="arabicPeriod"/>
            </a:pPr>
            <a:r>
              <a:rPr lang="en-US" b="1" i="0" dirty="0">
                <a:solidFill>
                  <a:srgbClr val="D1D5DB"/>
                </a:solidFill>
                <a:effectLst/>
                <a:latin typeface="Söhne"/>
              </a:rPr>
              <a:t>Different Correlation Structures:</a:t>
            </a:r>
            <a:r>
              <a:rPr lang="en-US" b="0" i="0" dirty="0">
                <a:solidFill>
                  <a:srgbClr val="D1D5DB"/>
                </a:solidFill>
                <a:effectLst/>
                <a:latin typeface="Söhne"/>
              </a:rPr>
              <a:t> Each omics layer has unique correlation structures due to the different biological mechanisms they represent. For instance, transcriptomic data may reflect gene co-expression networks and proteomic data shows protein-protein interactions. Multiomics methods incorporate these correlation structures into their models, thus enabling more accurate integration and interpretation of the data.</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Heterogeneity and Noise:</a:t>
            </a:r>
            <a:r>
              <a:rPr lang="en-US" b="0" i="0" dirty="0">
                <a:solidFill>
                  <a:srgbClr val="D1D5DB"/>
                </a:solidFill>
                <a:effectLst/>
                <a:latin typeface="Söhne"/>
              </a:rPr>
              <a:t> Each omics layer is subject to different sources and levels of noise and heterogeneity, related to both technical variability (e.g., measurement error, batch effects) and biological variability (e.g., individual differences, tissue-specific expression). Dedicated multiomics methods can account for these differences, for example, through normalization techniques, the use of control samples, or statistical methods to model variability.</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Biological Interpretability:</a:t>
            </a:r>
            <a:r>
              <a:rPr lang="en-US" b="0" i="0" dirty="0">
                <a:solidFill>
                  <a:srgbClr val="D1D5DB"/>
                </a:solidFill>
                <a:effectLst/>
                <a:latin typeface="Söhne"/>
              </a:rPr>
              <a:t> Each omics dataset has its unique set of biological annotations (e.g., genomic location, gene function, pathway information). Dedicated multiomics methods can integrate these annotations to facilitate the biological interpretation of the results, leading to more meaningful and actionable insights.</a:t>
            </a:r>
          </a:p>
          <a:p>
            <a:pPr algn="l">
              <a:buFont typeface="+mj-lt"/>
              <a:buAutoNum type="arabicPeriod"/>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D1D5DB"/>
                </a:solidFill>
                <a:effectLst/>
                <a:latin typeface="Söhne"/>
              </a:rPr>
              <a:t>Different Dimensionality:</a:t>
            </a:r>
            <a:r>
              <a:rPr lang="en-US" b="0" i="0" dirty="0">
                <a:solidFill>
                  <a:srgbClr val="D1D5DB"/>
                </a:solidFill>
                <a:effectLst/>
                <a:latin typeface="Söhne"/>
              </a:rPr>
              <a:t> Each omics layer has different dimensionality. Genomic data, for instance, deals with thousands to millions of genetic variants. Transcriptomics data, on the other hand, involves the expression levels of tens of thousands of genes. Metabolomics data may consist of a few hundreds to thousands of metabolite levels. The dimensional differences can cause significant challenges in integrating data, particularly when it comes to aligning, scaling, and comparing across different types of data. Dedicated multiomics methods are designed to handle these challenges by incorporating techniques for dimensionality reduction and normalization across different omics layers.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D1D5DB"/>
                </a:solidFill>
                <a:effectLst/>
                <a:latin typeface="Söhne"/>
              </a:rPr>
              <a:t>However, for ease of presenting the results, here I restricted the analysis to only the top features based on a meet-in-the-middle approach for analysis. </a:t>
            </a:r>
          </a:p>
          <a:p>
            <a:pPr algn="l">
              <a:buFont typeface="+mj-lt"/>
              <a:buAutoNum type="arabicPeriod"/>
            </a:pP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15</a:t>
            </a:fld>
            <a:endParaRPr lang="en-US"/>
          </a:p>
        </p:txBody>
      </p:sp>
    </p:spTree>
    <p:extLst>
      <p:ext uri="{BB962C8B-B14F-4D97-AF65-F5344CB8AC3E}">
        <p14:creationId xmlns:p14="http://schemas.microsoft.com/office/powerpoint/2010/main" val="1785138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 illustrate dimensionality reduction using PCA or JIVE, a multiblock extension of PCA. JIVE, (</a:t>
            </a:r>
            <a:r>
              <a:rPr lang="en-US" b="0" i="0" dirty="0">
                <a:solidFill>
                  <a:srgbClr val="000000"/>
                </a:solidFill>
                <a:effectLst/>
                <a:latin typeface="Times"/>
              </a:rPr>
              <a:t>Joint and Individual Variation Explained) decomposition on a list of data sets. Returning low-rank matrices that capture the joint and individual structure of the data. The underlying approach is principle components analysis. </a:t>
            </a:r>
            <a:endParaRPr lang="en-US" dirty="0"/>
          </a:p>
        </p:txBody>
      </p:sp>
      <p:sp>
        <p:nvSpPr>
          <p:cNvPr id="4" name="Slide Number Placeholder 3"/>
          <p:cNvSpPr>
            <a:spLocks noGrp="1"/>
          </p:cNvSpPr>
          <p:nvPr>
            <p:ph type="sldNum" sz="quarter" idx="5"/>
          </p:nvPr>
        </p:nvSpPr>
        <p:spPr/>
        <p:txBody>
          <a:bodyPr/>
          <a:lstStyle/>
          <a:p>
            <a:fld id="{6BDB0658-5AD6-4C67-8722-069F6A847204}" type="slidenum">
              <a:rPr lang="en-US" smtClean="0"/>
              <a:pPr/>
              <a:t>22</a:t>
            </a:fld>
            <a:endParaRPr lang="en-US"/>
          </a:p>
        </p:txBody>
      </p:sp>
    </p:spTree>
    <p:extLst>
      <p:ext uri="{BB962C8B-B14F-4D97-AF65-F5344CB8AC3E}">
        <p14:creationId xmlns:p14="http://schemas.microsoft.com/office/powerpoint/2010/main" val="418939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this analysis, I am really going to focus first on the results of the JIVE output. The other two approaches are just PCA, which is pretty straight forward. But here, you see a plot illustrating the variance explained by each of the low rank matrices (talk through results)</a:t>
            </a:r>
          </a:p>
        </p:txBody>
      </p:sp>
      <p:sp>
        <p:nvSpPr>
          <p:cNvPr id="4" name="Slide Number Placeholder 3"/>
          <p:cNvSpPr>
            <a:spLocks noGrp="1"/>
          </p:cNvSpPr>
          <p:nvPr>
            <p:ph type="sldNum" sz="quarter" idx="5"/>
          </p:nvPr>
        </p:nvSpPr>
        <p:spPr/>
        <p:txBody>
          <a:bodyPr/>
          <a:lstStyle/>
          <a:p>
            <a:fld id="{6BDB0658-5AD6-4C67-8722-069F6A847204}" type="slidenum">
              <a:rPr lang="en-US" smtClean="0"/>
              <a:pPr/>
              <a:t>23</a:t>
            </a:fld>
            <a:endParaRPr lang="en-US"/>
          </a:p>
        </p:txBody>
      </p:sp>
    </p:spTree>
    <p:extLst>
      <p:ext uri="{BB962C8B-B14F-4D97-AF65-F5344CB8AC3E}">
        <p14:creationId xmlns:p14="http://schemas.microsoft.com/office/powerpoint/2010/main" val="63954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then, we took those low-rank matrices and used those matrices in the mediation analysis using HIMA. Here, you see the results (explain)</a:t>
            </a:r>
          </a:p>
        </p:txBody>
      </p:sp>
      <p:sp>
        <p:nvSpPr>
          <p:cNvPr id="4" name="Slide Number Placeholder 3"/>
          <p:cNvSpPr>
            <a:spLocks noGrp="1"/>
          </p:cNvSpPr>
          <p:nvPr>
            <p:ph type="sldNum" sz="quarter" idx="5"/>
          </p:nvPr>
        </p:nvSpPr>
        <p:spPr/>
        <p:txBody>
          <a:bodyPr/>
          <a:lstStyle/>
          <a:p>
            <a:fld id="{6BDB0658-5AD6-4C67-8722-069F6A847204}" type="slidenum">
              <a:rPr lang="en-US" smtClean="0"/>
              <a:pPr/>
              <a:t>24</a:t>
            </a:fld>
            <a:endParaRPr lang="en-US"/>
          </a:p>
        </p:txBody>
      </p:sp>
    </p:spTree>
    <p:extLst>
      <p:ext uri="{BB962C8B-B14F-4D97-AF65-F5344CB8AC3E}">
        <p14:creationId xmlns:p14="http://schemas.microsoft.com/office/powerpoint/2010/main" val="348896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335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solidFill>
                  <a:srgbClr val="9E143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78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FAE-907E-D948-9740-D36452369FE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3901E0-EE59-0D41-AD39-105B2BA4DC2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F65FBF1-6690-CF40-8F72-E3278148588B}"/>
              </a:ext>
            </a:extLst>
          </p:cNvPr>
          <p:cNvSpPr>
            <a:spLocks noGrp="1"/>
          </p:cNvSpPr>
          <p:nvPr>
            <p:ph type="dt" sz="half" idx="10"/>
          </p:nvPr>
        </p:nvSpPr>
        <p:spPr/>
        <p:txBody>
          <a:bodyPr/>
          <a:lstStyle/>
          <a:p>
            <a:fld id="{0D9AD1BE-5587-6C4B-8900-F8665D3E3130}" type="datetimeFigureOut">
              <a:rPr lang="en-US" smtClean="0"/>
              <a:t>6/9/23</a:t>
            </a:fld>
            <a:endParaRPr lang="en-US"/>
          </a:p>
        </p:txBody>
      </p:sp>
      <p:sp>
        <p:nvSpPr>
          <p:cNvPr id="5" name="Footer Placeholder 4">
            <a:extLst>
              <a:ext uri="{FF2B5EF4-FFF2-40B4-BE49-F238E27FC236}">
                <a16:creationId xmlns:a16="http://schemas.microsoft.com/office/drawing/2014/main" id="{E2F0ECEB-22F1-654A-BFE2-FC224DFC1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BDC62-2BBA-F74E-93B9-3EDFE5A14781}"/>
              </a:ext>
            </a:extLst>
          </p:cNvPr>
          <p:cNvSpPr>
            <a:spLocks noGrp="1"/>
          </p:cNvSpPr>
          <p:nvPr>
            <p:ph type="sldNum" sz="quarter" idx="12"/>
          </p:nvPr>
        </p:nvSpPr>
        <p:spPr/>
        <p:txBody>
          <a:bodyPr/>
          <a:lstStyle/>
          <a:p>
            <a:fld id="{E6801DDC-86F6-3648-866B-85036D65597D}" type="slidenum">
              <a:rPr lang="en-US" smtClean="0"/>
              <a:t>‹#›</a:t>
            </a:fld>
            <a:endParaRPr lang="en-US"/>
          </a:p>
        </p:txBody>
      </p:sp>
    </p:spTree>
    <p:extLst>
      <p:ext uri="{BB962C8B-B14F-4D97-AF65-F5344CB8AC3E}">
        <p14:creationId xmlns:p14="http://schemas.microsoft.com/office/powerpoint/2010/main" val="63487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F43FC-D7CB-1C46-AA1A-82640CBE049C}"/>
              </a:ext>
            </a:extLst>
          </p:cNvPr>
          <p:cNvSpPr>
            <a:spLocks noGrp="1"/>
          </p:cNvSpPr>
          <p:nvPr>
            <p:ph type="dt" sz="half" idx="10"/>
          </p:nvPr>
        </p:nvSpPr>
        <p:spPr/>
        <p:txBody>
          <a:bodyPr/>
          <a:lstStyle/>
          <a:p>
            <a:fld id="{846D2933-E819-8448-A726-059C4B603A4F}" type="datetimeFigureOut">
              <a:rPr lang="en-US" smtClean="0"/>
              <a:t>6/9/23</a:t>
            </a:fld>
            <a:endParaRPr lang="en-US"/>
          </a:p>
        </p:txBody>
      </p:sp>
      <p:sp>
        <p:nvSpPr>
          <p:cNvPr id="3" name="Footer Placeholder 2">
            <a:extLst>
              <a:ext uri="{FF2B5EF4-FFF2-40B4-BE49-F238E27FC236}">
                <a16:creationId xmlns:a16="http://schemas.microsoft.com/office/drawing/2014/main" id="{E19E8905-93C4-2E43-A12A-B37186D0B5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CB867-767F-CB46-906D-E5839A520A2A}"/>
              </a:ext>
            </a:extLst>
          </p:cNvPr>
          <p:cNvSpPr>
            <a:spLocks noGrp="1"/>
          </p:cNvSpPr>
          <p:nvPr>
            <p:ph type="sldNum" sz="quarter" idx="12"/>
          </p:nvPr>
        </p:nvSpPr>
        <p:spPr/>
        <p:txBody>
          <a:bodyPr/>
          <a:lstStyle/>
          <a:p>
            <a:fld id="{079672E3-4511-D34D-8DE0-7B707E8E9796}" type="slidenum">
              <a:rPr lang="en-US" smtClean="0"/>
              <a:t>‹#›</a:t>
            </a:fld>
            <a:endParaRPr lang="en-US"/>
          </a:p>
        </p:txBody>
      </p:sp>
    </p:spTree>
    <p:extLst>
      <p:ext uri="{BB962C8B-B14F-4D97-AF65-F5344CB8AC3E}">
        <p14:creationId xmlns:p14="http://schemas.microsoft.com/office/powerpoint/2010/main" val="229562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E315AF-0E3A-AC2B-D9D1-2C0359CCC59A}"/>
              </a:ext>
            </a:extLst>
          </p:cNvPr>
          <p:cNvSpPr/>
          <p:nvPr userDrawn="1"/>
        </p:nvSpPr>
        <p:spPr>
          <a:xfrm>
            <a:off x="0" y="4227443"/>
            <a:ext cx="9144000" cy="91605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05979"/>
            <a:ext cx="8229600" cy="857250"/>
          </a:xfrm>
          <a:prstGeom prst="rect">
            <a:avLst/>
          </a:prstGeom>
        </p:spPr>
        <p:txBody>
          <a:bodyPr/>
          <a:lstStyle>
            <a:lvl1pPr>
              <a:defRPr>
                <a:solidFill>
                  <a:srgbClr val="9E1435"/>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541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F43FC-D7CB-1C46-AA1A-82640CBE049C}"/>
              </a:ext>
            </a:extLst>
          </p:cNvPr>
          <p:cNvSpPr>
            <a:spLocks noGrp="1"/>
          </p:cNvSpPr>
          <p:nvPr>
            <p:ph type="dt" sz="half" idx="10"/>
          </p:nvPr>
        </p:nvSpPr>
        <p:spPr/>
        <p:txBody>
          <a:bodyPr/>
          <a:lstStyle/>
          <a:p>
            <a:fld id="{846D2933-E819-8448-A726-059C4B603A4F}" type="datetimeFigureOut">
              <a:rPr lang="en-US" smtClean="0"/>
              <a:t>6/9/23</a:t>
            </a:fld>
            <a:endParaRPr lang="en-US"/>
          </a:p>
        </p:txBody>
      </p:sp>
      <p:sp>
        <p:nvSpPr>
          <p:cNvPr id="3" name="Footer Placeholder 2">
            <a:extLst>
              <a:ext uri="{FF2B5EF4-FFF2-40B4-BE49-F238E27FC236}">
                <a16:creationId xmlns:a16="http://schemas.microsoft.com/office/drawing/2014/main" id="{E19E8905-93C4-2E43-A12A-B37186D0B5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CB867-767F-CB46-906D-E5839A520A2A}"/>
              </a:ext>
            </a:extLst>
          </p:cNvPr>
          <p:cNvSpPr>
            <a:spLocks noGrp="1"/>
          </p:cNvSpPr>
          <p:nvPr>
            <p:ph type="sldNum" sz="quarter" idx="12"/>
          </p:nvPr>
        </p:nvSpPr>
        <p:spPr/>
        <p:txBody>
          <a:bodyPr/>
          <a:lstStyle/>
          <a:p>
            <a:fld id="{079672E3-4511-D34D-8DE0-7B707E8E9796}" type="slidenum">
              <a:rPr lang="en-US" smtClean="0"/>
              <a:t>‹#›</a:t>
            </a:fld>
            <a:endParaRPr lang="en-US"/>
          </a:p>
        </p:txBody>
      </p:sp>
      <p:sp>
        <p:nvSpPr>
          <p:cNvPr id="5" name="Rectangle 4">
            <a:extLst>
              <a:ext uri="{FF2B5EF4-FFF2-40B4-BE49-F238E27FC236}">
                <a16:creationId xmlns:a16="http://schemas.microsoft.com/office/drawing/2014/main" id="{D9F08155-9DEA-7891-46F0-968479A93ACA}"/>
              </a:ext>
            </a:extLst>
          </p:cNvPr>
          <p:cNvSpPr/>
          <p:nvPr userDrawn="1"/>
        </p:nvSpPr>
        <p:spPr>
          <a:xfrm>
            <a:off x="0" y="4181061"/>
            <a:ext cx="9144000" cy="96243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639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937A-E45B-304C-83F5-605526C200E8}"/>
              </a:ext>
            </a:extLst>
          </p:cNvPr>
          <p:cNvSpPr>
            <a:spLocks noGrp="1"/>
          </p:cNvSpPr>
          <p:nvPr>
            <p:ph type="title"/>
          </p:nvPr>
        </p:nvSpPr>
        <p:spPr>
          <a:xfrm>
            <a:off x="683522" y="812680"/>
            <a:ext cx="7886700" cy="462014"/>
          </a:xfrm>
          <a:prstGeom prst="rect">
            <a:avLst/>
          </a:prstGeom>
        </p:spPr>
        <p:txBody>
          <a:bodyPr anchor="t" anchorCtr="0"/>
          <a:lstStyle>
            <a:lvl1pPr>
              <a:defRPr sz="3000" baseline="0">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BF45A8-1245-5D48-BA1B-93B4922F757B}"/>
              </a:ext>
            </a:extLst>
          </p:cNvPr>
          <p:cNvSpPr>
            <a:spLocks noGrp="1"/>
          </p:cNvSpPr>
          <p:nvPr>
            <p:ph type="body" idx="1"/>
          </p:nvPr>
        </p:nvSpPr>
        <p:spPr>
          <a:xfrm>
            <a:off x="683522" y="1468509"/>
            <a:ext cx="7886700" cy="1384231"/>
          </a:xfrm>
          <a:prstGeom prst="rect">
            <a:avLst/>
          </a:prstGeom>
        </p:spPr>
        <p:txBody>
          <a:bodyPr/>
          <a:lstStyle>
            <a:lvl1pPr marL="0" indent="0">
              <a:buNone/>
              <a:defRPr sz="1800" baseline="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72756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emf"/><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44FC035-0845-3A47-B559-422E342BC033}"/>
              </a:ext>
            </a:extLst>
          </p:cNvPr>
          <p:cNvSpPr txBox="1">
            <a:spLocks/>
          </p:cNvSpPr>
          <p:nvPr userDrawn="1"/>
        </p:nvSpPr>
        <p:spPr>
          <a:xfrm>
            <a:off x="-1941" y="4639938"/>
            <a:ext cx="9153676" cy="518313"/>
          </a:xfrm>
          <a:prstGeom prst="rect">
            <a:avLst/>
          </a:prstGeom>
          <a:solidFill>
            <a:srgbClr val="9E1435"/>
          </a:solid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600" dirty="0">
              <a:solidFill>
                <a:schemeClr val="bg2">
                  <a:lumMod val="10000"/>
                </a:schemeClr>
              </a:solidFill>
              <a:latin typeface="Arial"/>
              <a:cs typeface="Arial"/>
            </a:endParaRPr>
          </a:p>
        </p:txBody>
      </p:sp>
      <p:pic>
        <p:nvPicPr>
          <p:cNvPr id="12" name="Picture 11">
            <a:extLst>
              <a:ext uri="{FF2B5EF4-FFF2-40B4-BE49-F238E27FC236}">
                <a16:creationId xmlns:a16="http://schemas.microsoft.com/office/drawing/2014/main" id="{D4EDDFD7-34A4-1845-84A8-431D580518C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649040" y="4636265"/>
            <a:ext cx="2443198" cy="514357"/>
          </a:xfrm>
          <a:prstGeom prst="rect">
            <a:avLst/>
          </a:prstGeom>
        </p:spPr>
      </p:pic>
      <p:pic>
        <p:nvPicPr>
          <p:cNvPr id="5" name="Picture 4" descr="Diagram&#10;&#10;Description automatically generated">
            <a:extLst>
              <a:ext uri="{FF2B5EF4-FFF2-40B4-BE49-F238E27FC236}">
                <a16:creationId xmlns:a16="http://schemas.microsoft.com/office/drawing/2014/main" id="{99E8A3F2-0095-3F4D-BBD4-BFEEC18A449D}"/>
              </a:ext>
            </a:extLst>
          </p:cNvPr>
          <p:cNvPicPr>
            <a:picLocks noChangeAspect="1"/>
          </p:cNvPicPr>
          <p:nvPr userDrawn="1"/>
        </p:nvPicPr>
        <p:blipFill>
          <a:blip r:embed="rId10"/>
          <a:stretch>
            <a:fillRect/>
          </a:stretch>
        </p:blipFill>
        <p:spPr>
          <a:xfrm>
            <a:off x="-1941" y="4320461"/>
            <a:ext cx="837790" cy="837790"/>
          </a:xfrm>
          <a:prstGeom prst="rect">
            <a:avLst/>
          </a:prstGeom>
        </p:spPr>
      </p:pic>
      <p:sp>
        <p:nvSpPr>
          <p:cNvPr id="10" name="TextBox 9"/>
          <p:cNvSpPr txBox="1"/>
          <p:nvPr userDrawn="1"/>
        </p:nvSpPr>
        <p:spPr>
          <a:xfrm>
            <a:off x="5525675" y="0"/>
            <a:ext cx="3618325" cy="215444"/>
          </a:xfrm>
          <a:prstGeom prst="rect">
            <a:avLst/>
          </a:prstGeom>
          <a:noFill/>
        </p:spPr>
        <p:txBody>
          <a:bodyPr wrap="square" rtlCol="0">
            <a:spAutoFit/>
          </a:bodyPr>
          <a:lstStyle/>
          <a:p>
            <a:pPr algn="r"/>
            <a:r>
              <a:rPr lang="en-US" sz="1200" baseline="30000" dirty="0">
                <a:latin typeface="Arial" panose="020B0604020202020204" pitchFamily="34" charset="0"/>
                <a:cs typeface="Arial" panose="020B0604020202020204" pitchFamily="34" charset="0"/>
              </a:rPr>
              <a:t>SHARP Multi-omics Boot Camp  |  </a:t>
            </a:r>
            <a:r>
              <a:rPr lang="is-IS" sz="1200" baseline="30000" dirty="0">
                <a:latin typeface="Arial" panose="020B0604020202020204" pitchFamily="34" charset="0"/>
                <a:cs typeface="Arial" panose="020B0604020202020204" pitchFamily="34" charset="0"/>
              </a:rPr>
              <a:t>June 7-9, 2023</a:t>
            </a:r>
          </a:p>
        </p:txBody>
      </p:sp>
      <p:pic>
        <p:nvPicPr>
          <p:cNvPr id="7" name="Picture 6">
            <a:extLst>
              <a:ext uri="{FF2B5EF4-FFF2-40B4-BE49-F238E27FC236}">
                <a16:creationId xmlns:a16="http://schemas.microsoft.com/office/drawing/2014/main" id="{CFA7C168-6611-90B6-5CA4-4A1AB301FF11}"/>
              </a:ext>
            </a:extLst>
          </p:cNvPr>
          <p:cNvPicPr>
            <a:picLocks noChangeAspect="1"/>
          </p:cNvPicPr>
          <p:nvPr userDrawn="1"/>
        </p:nvPicPr>
        <p:blipFill>
          <a:blip r:embed="rId11"/>
          <a:stretch>
            <a:fillRect/>
          </a:stretch>
        </p:blipFill>
        <p:spPr>
          <a:xfrm>
            <a:off x="7961622" y="4652290"/>
            <a:ext cx="1057591" cy="482308"/>
          </a:xfrm>
          <a:prstGeom prst="rect">
            <a:avLst/>
          </a:prstGeom>
        </p:spPr>
      </p:pic>
    </p:spTree>
    <p:extLst>
      <p:ext uri="{BB962C8B-B14F-4D97-AF65-F5344CB8AC3E}">
        <p14:creationId xmlns:p14="http://schemas.microsoft.com/office/powerpoint/2010/main" val="6243920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5" r:id="rId3"/>
    <p:sldLayoutId id="2147483656" r:id="rId4"/>
    <p:sldLayoutId id="2147483658" r:id="rId5"/>
    <p:sldLayoutId id="2147483657" r:id="rId6"/>
    <p:sldLayoutId id="21474836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701" y="218974"/>
            <a:ext cx="9129299" cy="3119759"/>
          </a:xfrm>
          <a:prstGeom prst="rect">
            <a:avLst/>
          </a:prstGeom>
        </p:spPr>
        <p:txBody>
          <a:bodyPr vert="horz" lIns="91440" tIns="45720" rIns="91440" bIns="45720" rtlCol="0" anchor="ctr">
            <a:normAutofit lnSpcReduction="10000"/>
          </a:bodyPr>
          <a:lstStyle/>
          <a:p>
            <a:pPr algn="ctr">
              <a:spcBef>
                <a:spcPct val="0"/>
              </a:spcBef>
              <a:defRPr/>
            </a:pPr>
            <a:r>
              <a:rPr lang="en-US" sz="3600" b="1" dirty="0">
                <a:solidFill>
                  <a:srgbClr val="990014"/>
                </a:solidFill>
                <a:latin typeface="Arial" pitchFamily="34" charset="0"/>
                <a:cs typeface="Arial" pitchFamily="34" charset="0"/>
              </a:rPr>
              <a:t>Multi-omics Boot Camp </a:t>
            </a:r>
          </a:p>
          <a:p>
            <a:pPr algn="ctr">
              <a:spcBef>
                <a:spcPct val="0"/>
              </a:spcBef>
              <a:defRPr/>
            </a:pPr>
            <a:r>
              <a:rPr lang="en-US" sz="3600" b="1" dirty="0">
                <a:solidFill>
                  <a:srgbClr val="990014"/>
                </a:solidFill>
                <a:latin typeface="Arial" pitchFamily="34" charset="0"/>
                <a:cs typeface="Arial" pitchFamily="34" charset="0"/>
              </a:rPr>
              <a:t>Analysis of Omics Data for Research Studies</a:t>
            </a:r>
          </a:p>
          <a:p>
            <a:pPr algn="ctr">
              <a:spcBef>
                <a:spcPct val="0"/>
              </a:spcBef>
              <a:defRPr/>
            </a:pPr>
            <a:endParaRPr lang="en-US" sz="3600" b="1" dirty="0">
              <a:solidFill>
                <a:srgbClr val="990014"/>
              </a:solidFill>
              <a:latin typeface="Arial" pitchFamily="34" charset="0"/>
              <a:cs typeface="Arial" pitchFamily="34" charset="0"/>
            </a:endParaRPr>
          </a:p>
          <a:p>
            <a:pPr algn="ctr">
              <a:spcBef>
                <a:spcPct val="0"/>
              </a:spcBef>
              <a:defRPr/>
            </a:pPr>
            <a:r>
              <a:rPr lang="en-US" sz="3600" b="1" dirty="0">
                <a:solidFill>
                  <a:srgbClr val="990014"/>
                </a:solidFill>
                <a:latin typeface="Arial" pitchFamily="34" charset="0"/>
                <a:cs typeface="Arial" pitchFamily="34" charset="0"/>
              </a:rPr>
              <a:t>Bringing it all together: Multi-omic Analysis in Real Data</a:t>
            </a:r>
          </a:p>
        </p:txBody>
      </p:sp>
      <p:sp>
        <p:nvSpPr>
          <p:cNvPr id="9" name="TextBox 8">
            <a:extLst>
              <a:ext uri="{FF2B5EF4-FFF2-40B4-BE49-F238E27FC236}">
                <a16:creationId xmlns:a16="http://schemas.microsoft.com/office/drawing/2014/main" id="{CEFEE58C-784C-9AA5-6EC0-48F390744CA6}"/>
              </a:ext>
            </a:extLst>
          </p:cNvPr>
          <p:cNvSpPr txBox="1"/>
          <p:nvPr/>
        </p:nvSpPr>
        <p:spPr>
          <a:xfrm>
            <a:off x="159004" y="3364646"/>
            <a:ext cx="3340707" cy="861774"/>
          </a:xfrm>
          <a:prstGeom prst="rect">
            <a:avLst/>
          </a:prstGeom>
          <a:noFill/>
        </p:spPr>
        <p:txBody>
          <a:bodyPr wrap="square" rtlCol="0">
            <a:spAutoFit/>
          </a:bodyPr>
          <a:lstStyle/>
          <a:p>
            <a:r>
              <a:rPr lang="en-US" sz="1600" dirty="0"/>
              <a:t>Jesse Goodrich, PhD</a:t>
            </a:r>
          </a:p>
          <a:p>
            <a:r>
              <a:rPr lang="en-US" sz="1600" i="1" dirty="0"/>
              <a:t>University of Southern California</a:t>
            </a:r>
          </a:p>
          <a:p>
            <a:r>
              <a:rPr lang="en-US" sz="1600" dirty="0" err="1"/>
              <a:t>jagoodri@usc.edu</a:t>
            </a:r>
            <a:endParaRPr lang="en-US" sz="1600" dirty="0"/>
          </a:p>
        </p:txBody>
      </p:sp>
      <p:pic>
        <p:nvPicPr>
          <p:cNvPr id="11" name="Picture 10" descr="A person wearing glasses and smiling at the camera&#10;&#10;Description automatically generated with low confidence">
            <a:extLst>
              <a:ext uri="{FF2B5EF4-FFF2-40B4-BE49-F238E27FC236}">
                <a16:creationId xmlns:a16="http://schemas.microsoft.com/office/drawing/2014/main" id="{73702AF0-D959-C464-CB94-EFC26431C273}"/>
              </a:ext>
            </a:extLst>
          </p:cNvPr>
          <p:cNvPicPr>
            <a:picLocks noChangeAspect="1"/>
          </p:cNvPicPr>
          <p:nvPr/>
        </p:nvPicPr>
        <p:blipFill rotWithShape="1">
          <a:blip r:embed="rId3"/>
          <a:srcRect l="15429" r="12811"/>
          <a:stretch/>
        </p:blipFill>
        <p:spPr>
          <a:xfrm>
            <a:off x="6435870" y="3364646"/>
            <a:ext cx="878772" cy="949073"/>
          </a:xfrm>
          <a:prstGeom prst="rect">
            <a:avLst/>
          </a:prstGeom>
          <a:ln>
            <a:solidFill>
              <a:schemeClr val="accent6"/>
            </a:solidFill>
          </a:ln>
        </p:spPr>
      </p:pic>
      <p:pic>
        <p:nvPicPr>
          <p:cNvPr id="12" name="Picture 11" descr="A person in a blue shirt&#10;&#10;Description automatically generated with low confidence">
            <a:extLst>
              <a:ext uri="{FF2B5EF4-FFF2-40B4-BE49-F238E27FC236}">
                <a16:creationId xmlns:a16="http://schemas.microsoft.com/office/drawing/2014/main" id="{BA844209-88D9-DA01-68EF-1BFC5E653490}"/>
              </a:ext>
            </a:extLst>
          </p:cNvPr>
          <p:cNvPicPr>
            <a:picLocks noChangeAspect="1"/>
          </p:cNvPicPr>
          <p:nvPr/>
        </p:nvPicPr>
        <p:blipFill rotWithShape="1">
          <a:blip r:embed="rId4"/>
          <a:srcRect l="3704" r="3704"/>
          <a:stretch/>
        </p:blipFill>
        <p:spPr>
          <a:xfrm>
            <a:off x="7865259" y="3364646"/>
            <a:ext cx="878772" cy="949073"/>
          </a:xfrm>
          <a:prstGeom prst="rect">
            <a:avLst/>
          </a:prstGeom>
          <a:solidFill>
            <a:srgbClr val="990000"/>
          </a:solidFill>
          <a:ln>
            <a:solidFill>
              <a:schemeClr val="accent6"/>
            </a:solidFill>
          </a:ln>
        </p:spPr>
      </p:pic>
      <p:sp>
        <p:nvSpPr>
          <p:cNvPr id="13" name="TextBox 12">
            <a:extLst>
              <a:ext uri="{FF2B5EF4-FFF2-40B4-BE49-F238E27FC236}">
                <a16:creationId xmlns:a16="http://schemas.microsoft.com/office/drawing/2014/main" id="{5561AABA-A85F-534C-8F14-A70AF86A8254}"/>
              </a:ext>
            </a:extLst>
          </p:cNvPr>
          <p:cNvSpPr txBox="1"/>
          <p:nvPr/>
        </p:nvSpPr>
        <p:spPr>
          <a:xfrm>
            <a:off x="6203983" y="4313719"/>
            <a:ext cx="1342547" cy="338554"/>
          </a:xfrm>
          <a:prstGeom prst="rect">
            <a:avLst/>
          </a:prstGeom>
          <a:noFill/>
        </p:spPr>
        <p:txBody>
          <a:bodyPr wrap="none" rtlCol="0">
            <a:spAutoFit/>
          </a:bodyPr>
          <a:lstStyle/>
          <a:p>
            <a:r>
              <a:rPr lang="en-US" sz="1600" dirty="0"/>
              <a:t>Hongxu Wang</a:t>
            </a:r>
          </a:p>
        </p:txBody>
      </p:sp>
      <p:sp>
        <p:nvSpPr>
          <p:cNvPr id="18" name="TextBox 17">
            <a:extLst>
              <a:ext uri="{FF2B5EF4-FFF2-40B4-BE49-F238E27FC236}">
                <a16:creationId xmlns:a16="http://schemas.microsoft.com/office/drawing/2014/main" id="{7654443B-50E1-711A-294D-11815D99F9C4}"/>
              </a:ext>
            </a:extLst>
          </p:cNvPr>
          <p:cNvSpPr txBox="1"/>
          <p:nvPr/>
        </p:nvSpPr>
        <p:spPr>
          <a:xfrm>
            <a:off x="7855511" y="4288105"/>
            <a:ext cx="898579" cy="338554"/>
          </a:xfrm>
          <a:prstGeom prst="rect">
            <a:avLst/>
          </a:prstGeom>
          <a:noFill/>
        </p:spPr>
        <p:txBody>
          <a:bodyPr wrap="none" rtlCol="0">
            <a:spAutoFit/>
          </a:bodyPr>
          <a:lstStyle/>
          <a:p>
            <a:r>
              <a:rPr lang="en-US" sz="1600" dirty="0"/>
              <a:t>Qiran Jia</a:t>
            </a:r>
          </a:p>
        </p:txBody>
      </p:sp>
      <p:pic>
        <p:nvPicPr>
          <p:cNvPr id="19" name="Picture 18" descr="A person smiling for a picture&#10;&#10;Description automatically generated with low confidence">
            <a:extLst>
              <a:ext uri="{FF2B5EF4-FFF2-40B4-BE49-F238E27FC236}">
                <a16:creationId xmlns:a16="http://schemas.microsoft.com/office/drawing/2014/main" id="{A369632D-9601-918D-13B7-C0D880F97542}"/>
              </a:ext>
            </a:extLst>
          </p:cNvPr>
          <p:cNvPicPr>
            <a:picLocks noChangeAspect="1"/>
          </p:cNvPicPr>
          <p:nvPr/>
        </p:nvPicPr>
        <p:blipFill>
          <a:blip r:embed="rId5"/>
          <a:stretch>
            <a:fillRect/>
          </a:stretch>
        </p:blipFill>
        <p:spPr>
          <a:xfrm>
            <a:off x="5025978" y="3364646"/>
            <a:ext cx="878772" cy="949073"/>
          </a:xfrm>
          <a:prstGeom prst="rect">
            <a:avLst/>
          </a:prstGeom>
          <a:ln>
            <a:solidFill>
              <a:schemeClr val="accent6"/>
            </a:solidFill>
          </a:ln>
        </p:spPr>
      </p:pic>
      <p:sp>
        <p:nvSpPr>
          <p:cNvPr id="20" name="TextBox 19">
            <a:extLst>
              <a:ext uri="{FF2B5EF4-FFF2-40B4-BE49-F238E27FC236}">
                <a16:creationId xmlns:a16="http://schemas.microsoft.com/office/drawing/2014/main" id="{20F5BBD9-817D-438E-C027-39603DCFE655}"/>
              </a:ext>
            </a:extLst>
          </p:cNvPr>
          <p:cNvSpPr txBox="1"/>
          <p:nvPr/>
        </p:nvSpPr>
        <p:spPr>
          <a:xfrm>
            <a:off x="4896394" y="4313719"/>
            <a:ext cx="1137940" cy="338554"/>
          </a:xfrm>
          <a:prstGeom prst="rect">
            <a:avLst/>
          </a:prstGeom>
          <a:noFill/>
        </p:spPr>
        <p:txBody>
          <a:bodyPr wrap="none" rtlCol="0">
            <a:spAutoFit/>
          </a:bodyPr>
          <a:lstStyle/>
          <a:p>
            <a:r>
              <a:rPr lang="en-US" sz="1600" dirty="0"/>
              <a:t>David Conti</a:t>
            </a:r>
          </a:p>
        </p:txBody>
      </p:sp>
    </p:spTree>
    <p:extLst>
      <p:ext uri="{BB962C8B-B14F-4D97-AF65-F5344CB8AC3E}">
        <p14:creationId xmlns:p14="http://schemas.microsoft.com/office/powerpoint/2010/main" val="3766462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905AC46-4F83-E34D-B9FD-FB788FE6C8D4}"/>
              </a:ext>
            </a:extLst>
          </p:cNvPr>
          <p:cNvSpPr txBox="1"/>
          <p:nvPr/>
        </p:nvSpPr>
        <p:spPr>
          <a:xfrm>
            <a:off x="728756" y="270982"/>
            <a:ext cx="2980303" cy="507831"/>
          </a:xfrm>
          <a:prstGeom prst="rect">
            <a:avLst/>
          </a:prstGeom>
          <a:noFill/>
        </p:spPr>
        <p:txBody>
          <a:bodyPr wrap="none" rtlCol="0">
            <a:spAutoFit/>
          </a:bodyPr>
          <a:lstStyle/>
          <a:p>
            <a:pPr defTabSz="685800">
              <a:defRPr/>
            </a:pPr>
            <a:r>
              <a:rPr lang="en-US" sz="2700" b="1" dirty="0">
                <a:solidFill>
                  <a:srgbClr val="9E1435"/>
                </a:solidFill>
                <a:latin typeface="Arial" panose="020B0604020202020204" pitchFamily="34" charset="0"/>
                <a:cs typeface="Arial" panose="020B0604020202020204" pitchFamily="34" charset="0"/>
              </a:rPr>
              <a:t>What is Arsenic?</a:t>
            </a:r>
          </a:p>
        </p:txBody>
      </p:sp>
      <p:sp>
        <p:nvSpPr>
          <p:cNvPr id="16" name="TextBox 15">
            <a:extLst>
              <a:ext uri="{FF2B5EF4-FFF2-40B4-BE49-F238E27FC236}">
                <a16:creationId xmlns:a16="http://schemas.microsoft.com/office/drawing/2014/main" id="{30BBD95C-9A24-354F-8386-B320B1C00FC9}"/>
              </a:ext>
            </a:extLst>
          </p:cNvPr>
          <p:cNvSpPr txBox="1"/>
          <p:nvPr/>
        </p:nvSpPr>
        <p:spPr>
          <a:xfrm>
            <a:off x="4386527" y="270982"/>
            <a:ext cx="4273931" cy="507831"/>
          </a:xfrm>
          <a:prstGeom prst="rect">
            <a:avLst/>
          </a:prstGeom>
          <a:noFill/>
        </p:spPr>
        <p:txBody>
          <a:bodyPr wrap="square" rtlCol="0">
            <a:spAutoFit/>
          </a:bodyPr>
          <a:lstStyle/>
          <a:p>
            <a:pPr algn="ctr" defTabSz="685800">
              <a:defRPr/>
            </a:pPr>
            <a:r>
              <a:rPr lang="en-US" sz="2700" b="1" dirty="0">
                <a:solidFill>
                  <a:srgbClr val="9E1435"/>
                </a:solidFill>
                <a:latin typeface="Arial" panose="020B0604020202020204" pitchFamily="34" charset="0"/>
                <a:cs typeface="Arial" panose="020B0604020202020204" pitchFamily="34" charset="0"/>
              </a:rPr>
              <a:t>How are we exposed?</a:t>
            </a:r>
          </a:p>
        </p:txBody>
      </p:sp>
      <p:sp>
        <p:nvSpPr>
          <p:cNvPr id="18" name="TextBox 17">
            <a:extLst>
              <a:ext uri="{FF2B5EF4-FFF2-40B4-BE49-F238E27FC236}">
                <a16:creationId xmlns:a16="http://schemas.microsoft.com/office/drawing/2014/main" id="{FFC15FE6-FB39-FE43-A915-E20C5AFEFB53}"/>
              </a:ext>
            </a:extLst>
          </p:cNvPr>
          <p:cNvSpPr txBox="1"/>
          <p:nvPr/>
        </p:nvSpPr>
        <p:spPr>
          <a:xfrm>
            <a:off x="233391" y="961052"/>
            <a:ext cx="3626446" cy="3018775"/>
          </a:xfrm>
          <a:prstGeom prst="rect">
            <a:avLst/>
          </a:prstGeom>
          <a:noFill/>
        </p:spPr>
        <p:txBody>
          <a:bodyPr wrap="square" rtlCol="0">
            <a:spAutoFit/>
          </a:bodyPr>
          <a:lstStyle/>
          <a:p>
            <a:pPr marL="227013" indent="-227013" defTabSz="685800">
              <a:spcAft>
                <a:spcPts val="600"/>
              </a:spcAft>
              <a:buFont typeface="Arial" panose="020B0604020202020204" pitchFamily="34" charset="0"/>
              <a:buChar char="•"/>
              <a:defRPr/>
            </a:pPr>
            <a:r>
              <a:rPr lang="en-US" dirty="0">
                <a:latin typeface="Arial" panose="020B0604020202020204" pitchFamily="34" charset="0"/>
                <a:cs typeface="Arial" panose="020B0604020202020204" pitchFamily="34" charset="0"/>
              </a:rPr>
              <a:t>Arsenic compounds are in soils, sediments, and groundwater </a:t>
            </a:r>
          </a:p>
          <a:p>
            <a:pPr marL="227013" indent="-227013" defTabSz="685800">
              <a:spcAft>
                <a:spcPts val="600"/>
              </a:spcAft>
              <a:buFont typeface="Arial" panose="020B0604020202020204" pitchFamily="34" charset="0"/>
              <a:buChar char="•"/>
              <a:defRPr/>
            </a:pPr>
            <a:r>
              <a:rPr lang="en-US" dirty="0">
                <a:latin typeface="Arial" panose="020B0604020202020204" pitchFamily="34" charset="0"/>
                <a:cs typeface="Arial" panose="020B0604020202020204" pitchFamily="34" charset="0"/>
              </a:rPr>
              <a:t>Occur naturally or from industrial processes</a:t>
            </a:r>
          </a:p>
          <a:p>
            <a:pPr marL="227013" indent="-227013" defTabSz="514350">
              <a:spcBef>
                <a:spcPts val="675"/>
              </a:spcBef>
              <a:spcAft>
                <a:spcPts val="600"/>
              </a:spcAft>
              <a:buClr>
                <a:srgbClr val="790A26"/>
              </a:buClr>
              <a:buSzPct val="85000"/>
              <a:buFont typeface="Arial"/>
              <a:buChar char="•"/>
              <a:defRPr/>
            </a:pPr>
            <a:r>
              <a:rPr lang="en-US" dirty="0">
                <a:latin typeface="Arial" panose="020B0604020202020204" pitchFamily="34" charset="0"/>
                <a:cs typeface="Arial" panose="020B0604020202020204" pitchFamily="34" charset="0"/>
              </a:rPr>
              <a:t>Exposure is primarily through contaminated water and food</a:t>
            </a:r>
          </a:p>
          <a:p>
            <a:pPr marL="227013" indent="-227013" defTabSz="514350">
              <a:spcBef>
                <a:spcPts val="675"/>
              </a:spcBef>
              <a:buClr>
                <a:srgbClr val="790A26"/>
              </a:buClr>
              <a:buSzPct val="85000"/>
              <a:buFont typeface="Arial"/>
              <a:buChar char="•"/>
              <a:defRPr/>
            </a:pPr>
            <a:r>
              <a:rPr lang="en-US" sz="1875" b="1" dirty="0">
                <a:solidFill>
                  <a:prstClr val="black"/>
                </a:solidFill>
                <a:latin typeface="Arial" panose="020B0604020202020204" pitchFamily="34" charset="0"/>
                <a:cs typeface="Arial" panose="020B0604020202020204" pitchFamily="34" charset="0"/>
              </a:rPr>
              <a:t>Have several adverse health effects</a:t>
            </a:r>
            <a:endParaRPr lang="en-US" sz="1875" b="1"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2013035C-F879-DC45-A228-0BCFE50DCAEC}"/>
              </a:ext>
            </a:extLst>
          </p:cNvPr>
          <p:cNvSpPr/>
          <p:nvPr/>
        </p:nvSpPr>
        <p:spPr>
          <a:xfrm>
            <a:off x="1264308" y="4843418"/>
            <a:ext cx="4280208" cy="300082"/>
          </a:xfrm>
          <a:prstGeom prst="rect">
            <a:avLst/>
          </a:prstGeom>
        </p:spPr>
        <p:txBody>
          <a:bodyPr wrap="square">
            <a:spAutoFit/>
          </a:bodyPr>
          <a:lstStyle/>
          <a:p>
            <a:pPr defTabSz="685800">
              <a:defRPr/>
            </a:pPr>
            <a:r>
              <a:rPr lang="en-US" sz="1350" dirty="0">
                <a:solidFill>
                  <a:schemeClr val="bg1"/>
                </a:solidFill>
                <a:latin typeface="Arial" panose="020B0604020202020204" pitchFamily="34" charset="0"/>
                <a:cs typeface="Arial" panose="020B0604020202020204" pitchFamily="34" charset="0"/>
              </a:rPr>
              <a:t>Sunderland et al., </a:t>
            </a:r>
            <a:r>
              <a:rPr lang="en-US" sz="1350" i="1" dirty="0">
                <a:solidFill>
                  <a:schemeClr val="bg1"/>
                </a:solidFill>
                <a:latin typeface="Arial" panose="020B0604020202020204" pitchFamily="34" charset="0"/>
                <a:cs typeface="Arial" panose="020B0604020202020204" pitchFamily="34" charset="0"/>
              </a:rPr>
              <a:t>J Expos Sci &amp; Epidemiol</a:t>
            </a:r>
            <a:r>
              <a:rPr lang="en-US" sz="1350" dirty="0">
                <a:solidFill>
                  <a:schemeClr val="bg1"/>
                </a:solidFill>
                <a:latin typeface="Arial" panose="020B0604020202020204" pitchFamily="34" charset="0"/>
                <a:cs typeface="Arial" panose="020B0604020202020204" pitchFamily="34" charset="0"/>
              </a:rPr>
              <a:t>, 2019</a:t>
            </a:r>
          </a:p>
        </p:txBody>
      </p:sp>
      <p:pic>
        <p:nvPicPr>
          <p:cNvPr id="5" name="Picture 4" descr="A map of the united states&#10;&#10;Description automatically generated">
            <a:extLst>
              <a:ext uri="{FF2B5EF4-FFF2-40B4-BE49-F238E27FC236}">
                <a16:creationId xmlns:a16="http://schemas.microsoft.com/office/drawing/2014/main" id="{B0EE6A0C-0686-9383-F3AA-20E981600DED}"/>
              </a:ext>
            </a:extLst>
          </p:cNvPr>
          <p:cNvPicPr>
            <a:picLocks noChangeAspect="1"/>
          </p:cNvPicPr>
          <p:nvPr/>
        </p:nvPicPr>
        <p:blipFill>
          <a:blip r:embed="rId3"/>
          <a:stretch>
            <a:fillRect/>
          </a:stretch>
        </p:blipFill>
        <p:spPr>
          <a:xfrm>
            <a:off x="4153609" y="961052"/>
            <a:ext cx="4739765" cy="2967093"/>
          </a:xfrm>
          <a:prstGeom prst="rect">
            <a:avLst/>
          </a:prstGeom>
        </p:spPr>
      </p:pic>
      <p:sp>
        <p:nvSpPr>
          <p:cNvPr id="6" name="TextBox 5">
            <a:extLst>
              <a:ext uri="{FF2B5EF4-FFF2-40B4-BE49-F238E27FC236}">
                <a16:creationId xmlns:a16="http://schemas.microsoft.com/office/drawing/2014/main" id="{1902820D-33DE-D915-E42A-E7115F9D1DB4}"/>
              </a:ext>
            </a:extLst>
          </p:cNvPr>
          <p:cNvSpPr txBox="1"/>
          <p:nvPr/>
        </p:nvSpPr>
        <p:spPr>
          <a:xfrm>
            <a:off x="4380250" y="4259017"/>
            <a:ext cx="4280208" cy="369332"/>
          </a:xfrm>
          <a:prstGeom prst="rect">
            <a:avLst/>
          </a:prstGeom>
          <a:noFill/>
        </p:spPr>
        <p:txBody>
          <a:bodyPr wrap="square" rtlCol="0">
            <a:spAutoFit/>
          </a:bodyPr>
          <a:lstStyle/>
          <a:p>
            <a:pPr algn="ctr"/>
            <a:r>
              <a:rPr lang="en-US" dirty="0"/>
              <a:t>Ayotte et al., </a:t>
            </a:r>
            <a:r>
              <a:rPr lang="en-US" i="1" dirty="0"/>
              <a:t>Environ Sci Technol</a:t>
            </a:r>
            <a:r>
              <a:rPr lang="en-US" dirty="0"/>
              <a:t>, 2017 </a:t>
            </a:r>
          </a:p>
        </p:txBody>
      </p:sp>
    </p:spTree>
    <p:extLst>
      <p:ext uri="{BB962C8B-B14F-4D97-AF65-F5344CB8AC3E}">
        <p14:creationId xmlns:p14="http://schemas.microsoft.com/office/powerpoint/2010/main" val="4079620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AF8-457F-4D7F-B4B2-056E4FF8F3C8}"/>
              </a:ext>
            </a:extLst>
          </p:cNvPr>
          <p:cNvSpPr>
            <a:spLocks noGrp="1"/>
          </p:cNvSpPr>
          <p:nvPr>
            <p:ph type="title"/>
          </p:nvPr>
        </p:nvSpPr>
        <p:spPr>
          <a:xfrm>
            <a:off x="457200" y="144884"/>
            <a:ext cx="8229600" cy="697404"/>
          </a:xfrm>
        </p:spPr>
        <p:txBody>
          <a:bodyPr/>
          <a:lstStyle/>
          <a:p>
            <a:r>
              <a:rPr lang="en-US" sz="3200" b="1" dirty="0"/>
              <a:t>Arsenic Health Effects</a:t>
            </a:r>
          </a:p>
        </p:txBody>
      </p:sp>
      <p:sp>
        <p:nvSpPr>
          <p:cNvPr id="8" name="TextBox 7">
            <a:extLst>
              <a:ext uri="{FF2B5EF4-FFF2-40B4-BE49-F238E27FC236}">
                <a16:creationId xmlns:a16="http://schemas.microsoft.com/office/drawing/2014/main" id="{8D324208-3E09-4D27-B108-AABC0FDB11FA}"/>
              </a:ext>
            </a:extLst>
          </p:cNvPr>
          <p:cNvSpPr txBox="1"/>
          <p:nvPr/>
        </p:nvSpPr>
        <p:spPr>
          <a:xfrm>
            <a:off x="839429" y="4835723"/>
            <a:ext cx="3716980" cy="307777"/>
          </a:xfrm>
          <a:prstGeom prst="rect">
            <a:avLst/>
          </a:prstGeom>
          <a:noFill/>
        </p:spPr>
        <p:txBody>
          <a:bodyPr wrap="none" rtlCol="0">
            <a:spAutoFit/>
          </a:bodyPr>
          <a:lstStyle/>
          <a:p>
            <a:r>
              <a:rPr lang="en-US" sz="1400" dirty="0">
                <a:solidFill>
                  <a:schemeClr val="bg1"/>
                </a:solidFill>
              </a:rPr>
              <a:t>Muzaffar et al, Cell Biology and Toxicology, 2020 </a:t>
            </a:r>
          </a:p>
        </p:txBody>
      </p:sp>
      <p:pic>
        <p:nvPicPr>
          <p:cNvPr id="14" name="Content Placeholder 13" descr="A diagram of a human body&#10;&#10;Description automatically generated with low confidence">
            <a:extLst>
              <a:ext uri="{FF2B5EF4-FFF2-40B4-BE49-F238E27FC236}">
                <a16:creationId xmlns:a16="http://schemas.microsoft.com/office/drawing/2014/main" id="{4B153298-0325-581A-EEB2-A644583B81A9}"/>
              </a:ext>
            </a:extLst>
          </p:cNvPr>
          <p:cNvPicPr>
            <a:picLocks noGrp="1" noChangeAspect="1"/>
          </p:cNvPicPr>
          <p:nvPr>
            <p:ph idx="1"/>
          </p:nvPr>
        </p:nvPicPr>
        <p:blipFill>
          <a:blip r:embed="rId3"/>
          <a:stretch>
            <a:fillRect/>
          </a:stretch>
        </p:blipFill>
        <p:spPr>
          <a:xfrm>
            <a:off x="1094233" y="700848"/>
            <a:ext cx="6642998" cy="3927613"/>
          </a:xfrm>
        </p:spPr>
      </p:pic>
    </p:spTree>
    <p:extLst>
      <p:ext uri="{BB962C8B-B14F-4D97-AF65-F5344CB8AC3E}">
        <p14:creationId xmlns:p14="http://schemas.microsoft.com/office/powerpoint/2010/main" val="388329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3B126-32E3-AD64-C789-9B067DE9A71E}"/>
              </a:ext>
            </a:extLst>
          </p:cNvPr>
          <p:cNvSpPr>
            <a:spLocks noGrp="1"/>
          </p:cNvSpPr>
          <p:nvPr>
            <p:ph type="title"/>
          </p:nvPr>
        </p:nvSpPr>
        <p:spPr>
          <a:xfrm>
            <a:off x="816642" y="463467"/>
            <a:ext cx="7510715" cy="1212779"/>
          </a:xfrm>
        </p:spPr>
        <p:txBody>
          <a:bodyPr anchor="t" anchorCtr="0"/>
          <a:lstStyle/>
          <a:p>
            <a:r>
              <a:rPr lang="en-US" sz="3000" dirty="0">
                <a:solidFill>
                  <a:schemeClr val="tx2"/>
                </a:solidFill>
                <a:latin typeface="Calibri" panose="020F0502020204030204" pitchFamily="34" charset="0"/>
                <a:cs typeface="+mj-cs"/>
              </a:rPr>
              <a:t>Exposure outcome association: In utero arsenic exposure linked to childhood liver injury</a:t>
            </a:r>
          </a:p>
        </p:txBody>
      </p:sp>
      <p:sp>
        <p:nvSpPr>
          <p:cNvPr id="5" name="TextBox 4">
            <a:extLst>
              <a:ext uri="{FF2B5EF4-FFF2-40B4-BE49-F238E27FC236}">
                <a16:creationId xmlns:a16="http://schemas.microsoft.com/office/drawing/2014/main" id="{E880789E-4825-C13A-38DA-FFC40236F57D}"/>
              </a:ext>
            </a:extLst>
          </p:cNvPr>
          <p:cNvSpPr txBox="1"/>
          <p:nvPr/>
        </p:nvSpPr>
        <p:spPr>
          <a:xfrm>
            <a:off x="560012" y="1954797"/>
            <a:ext cx="4256171" cy="1815882"/>
          </a:xfrm>
          <a:prstGeom prst="rect">
            <a:avLst/>
          </a:prstGeom>
          <a:noFill/>
        </p:spPr>
        <p:txBody>
          <a:bodyPr wrap="square" rtlCol="0">
            <a:spAutoFit/>
          </a:bodyPr>
          <a:lstStyle/>
          <a:p>
            <a:pPr marL="214313" indent="-214313">
              <a:buFont typeface="Arial" panose="020B0604020202020204" pitchFamily="34" charset="0"/>
              <a:buChar char="•"/>
            </a:pPr>
            <a:r>
              <a:rPr lang="en-US" sz="1600" dirty="0">
                <a:latin typeface="Arial" panose="020B0604020202020204" pitchFamily="34" charset="0"/>
                <a:cs typeface="Arial" panose="020B0604020202020204" pitchFamily="34" charset="0"/>
              </a:rPr>
              <a:t>Maternal Blood Arsenic associated with childhood liver enzymes in 420 mother-child pairs </a:t>
            </a:r>
          </a:p>
          <a:p>
            <a:pPr marL="214313" indent="-214313">
              <a:buFont typeface="Arial" panose="020B0604020202020204" pitchFamily="34" charset="0"/>
              <a:buChar char="•"/>
            </a:pPr>
            <a:r>
              <a:rPr lang="en-US" sz="1600" dirty="0">
                <a:latin typeface="Arial" panose="020B0604020202020204" pitchFamily="34" charset="0"/>
                <a:cs typeface="Arial" panose="020B0604020202020204" pitchFamily="34" charset="0"/>
              </a:rPr>
              <a:t>Outcome: Childhood ALT (U/L)</a:t>
            </a:r>
          </a:p>
          <a:p>
            <a:pPr marL="214313" indent="-214313">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Associations significant after adjusting for child sex, child age, maternal smoking, HELIX cohort, and fish intake</a:t>
            </a:r>
            <a:endParaRPr lang="en-US" sz="1600" dirty="0">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19183DFF-2E1C-41F7-A467-6A90A2C263AB}"/>
              </a:ext>
            </a:extLst>
          </p:cNvPr>
          <p:cNvGraphicFramePr>
            <a:graphicFrameLocks noGrp="1"/>
          </p:cNvGraphicFramePr>
          <p:nvPr>
            <p:extLst>
              <p:ext uri="{D42A27DB-BD31-4B8C-83A1-F6EECF244321}">
                <p14:modId xmlns:p14="http://schemas.microsoft.com/office/powerpoint/2010/main" val="3565542632"/>
              </p:ext>
            </p:extLst>
          </p:nvPr>
        </p:nvGraphicFramePr>
        <p:xfrm>
          <a:off x="5331233" y="1606186"/>
          <a:ext cx="3443990" cy="2109065"/>
        </p:xfrm>
        <a:graphic>
          <a:graphicData uri="http://schemas.openxmlformats.org/drawingml/2006/table">
            <a:tbl>
              <a:tblPr/>
              <a:tblGrid>
                <a:gridCol w="1589264">
                  <a:extLst>
                    <a:ext uri="{9D8B030D-6E8A-4147-A177-3AD203B41FA5}">
                      <a16:colId xmlns:a16="http://schemas.microsoft.com/office/drawing/2014/main" val="3662003945"/>
                    </a:ext>
                  </a:extLst>
                </a:gridCol>
                <a:gridCol w="1184091">
                  <a:extLst>
                    <a:ext uri="{9D8B030D-6E8A-4147-A177-3AD203B41FA5}">
                      <a16:colId xmlns:a16="http://schemas.microsoft.com/office/drawing/2014/main" val="2988218629"/>
                    </a:ext>
                  </a:extLst>
                </a:gridCol>
                <a:gridCol w="670635">
                  <a:extLst>
                    <a:ext uri="{9D8B030D-6E8A-4147-A177-3AD203B41FA5}">
                      <a16:colId xmlns:a16="http://schemas.microsoft.com/office/drawing/2014/main" val="1283699225"/>
                    </a:ext>
                  </a:extLst>
                </a:gridCol>
              </a:tblGrid>
              <a:tr h="378041">
                <a:tc>
                  <a:txBody>
                    <a:bodyPr/>
                    <a:lstStyle/>
                    <a:p>
                      <a:pPr algn="l" fontAlgn="b"/>
                      <a:r>
                        <a:rPr lang="en-US" sz="1100" b="1" i="0" u="none" strike="noStrike" dirty="0">
                          <a:solidFill>
                            <a:srgbClr val="000000"/>
                          </a:solidFill>
                          <a:effectLst/>
                          <a:latin typeface="Calibri" panose="020F0502020204030204" pitchFamily="34" charset="0"/>
                        </a:rPr>
                        <a:t>Maternal Exposure</a:t>
                      </a:r>
                    </a:p>
                  </a:txBody>
                  <a:tcPr marL="5715" marR="5715" marT="5715" marB="0" anchor="b">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1" i="0" u="none" strike="noStrike" dirty="0">
                          <a:solidFill>
                            <a:srgbClr val="000000"/>
                          </a:solidFill>
                          <a:effectLst/>
                          <a:latin typeface="Calibri" panose="020F0502020204030204" pitchFamily="34" charset="0"/>
                        </a:rPr>
                        <a:t>Beta </a:t>
                      </a:r>
                    </a:p>
                    <a:p>
                      <a:pPr algn="ctr" fontAlgn="b"/>
                      <a:r>
                        <a:rPr lang="en-US" sz="1100" b="1" i="0" u="none" strike="noStrike" dirty="0">
                          <a:solidFill>
                            <a:srgbClr val="000000"/>
                          </a:solidFill>
                          <a:effectLst/>
                          <a:latin typeface="Calibri" panose="020F0502020204030204" pitchFamily="34" charset="0"/>
                        </a:rPr>
                        <a:t>(95% CI)</a:t>
                      </a:r>
                    </a:p>
                  </a:txBody>
                  <a:tcPr marL="5715" marR="5715" marT="5715" marB="0" anchor="b">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1" i="0" u="none" strike="noStrike" dirty="0">
                          <a:solidFill>
                            <a:srgbClr val="000000"/>
                          </a:solidFill>
                          <a:effectLst/>
                          <a:latin typeface="Calibri" panose="020F0502020204030204" pitchFamily="34" charset="0"/>
                        </a:rPr>
                        <a:t>p-value</a:t>
                      </a:r>
                    </a:p>
                  </a:txBody>
                  <a:tcPr marL="5715" marR="5715" marT="5715" marB="0" anchor="b">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28060897"/>
                  </a:ext>
                </a:extLst>
              </a:tr>
              <a:tr h="192336">
                <a:tc>
                  <a:txBody>
                    <a:bodyPr/>
                    <a:lstStyle/>
                    <a:p>
                      <a:pPr algn="l" fontAlgn="b"/>
                      <a:r>
                        <a:rPr lang="en-US" sz="1100" b="1" i="0" u="none" strike="noStrike" dirty="0">
                          <a:solidFill>
                            <a:srgbClr val="000000"/>
                          </a:solidFill>
                          <a:effectLst/>
                          <a:latin typeface="Calibri" panose="020F0502020204030204" pitchFamily="34" charset="0"/>
                        </a:rPr>
                        <a:t>Arsenic</a:t>
                      </a:r>
                    </a:p>
                  </a:txBody>
                  <a:tcPr marL="5715" marR="5715" marT="571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1" i="0" u="none" strike="noStrike" dirty="0">
                          <a:solidFill>
                            <a:srgbClr val="000000"/>
                          </a:solidFill>
                          <a:effectLst/>
                          <a:latin typeface="Calibri" panose="020F0502020204030204" pitchFamily="34" charset="0"/>
                        </a:rPr>
                        <a:t>0.64 (0.06, 1.20)</a:t>
                      </a:r>
                    </a:p>
                  </a:txBody>
                  <a:tcPr marL="5715" marR="5715" marT="571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1" i="0" u="none" strike="noStrike" dirty="0">
                          <a:solidFill>
                            <a:srgbClr val="000000"/>
                          </a:solidFill>
                          <a:effectLst/>
                          <a:latin typeface="Calibri" panose="020F0502020204030204" pitchFamily="34" charset="0"/>
                        </a:rPr>
                        <a:t>0.029</a:t>
                      </a:r>
                    </a:p>
                  </a:txBody>
                  <a:tcPr marL="5715" marR="5715" marT="571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549343"/>
                  </a:ext>
                </a:extLst>
              </a:tr>
              <a:tr h="192336">
                <a:tc>
                  <a:txBody>
                    <a:bodyPr/>
                    <a:lstStyle/>
                    <a:p>
                      <a:pPr algn="l" fontAlgn="b"/>
                      <a:r>
                        <a:rPr lang="en-US" sz="1100" b="0" i="0" u="none" strike="noStrike" dirty="0">
                          <a:solidFill>
                            <a:srgbClr val="000000"/>
                          </a:solidFill>
                          <a:effectLst/>
                          <a:latin typeface="Calibri" panose="020F0502020204030204" pitchFamily="34" charset="0"/>
                        </a:rPr>
                        <a:t>Cadmium</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0.86 (-0.23, 1.90)</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0.12</a:t>
                      </a:r>
                    </a:p>
                  </a:txBody>
                  <a:tcPr marL="5715" marR="5715" marT="5715" marB="0" anchor="b">
                    <a:lnL>
                      <a:noFill/>
                    </a:lnL>
                    <a:lnR>
                      <a:noFill/>
                    </a:lnR>
                    <a:lnT>
                      <a:noFill/>
                    </a:lnT>
                    <a:lnB>
                      <a:noFill/>
                    </a:lnB>
                    <a:solidFill>
                      <a:srgbClr val="FFFFFF"/>
                    </a:solidFill>
                  </a:tcPr>
                </a:tc>
                <a:extLst>
                  <a:ext uri="{0D108BD9-81ED-4DB2-BD59-A6C34878D82A}">
                    <a16:rowId xmlns:a16="http://schemas.microsoft.com/office/drawing/2014/main" val="2699908318"/>
                  </a:ext>
                </a:extLst>
              </a:tr>
              <a:tr h="192336">
                <a:tc>
                  <a:txBody>
                    <a:bodyPr/>
                    <a:lstStyle/>
                    <a:p>
                      <a:pPr algn="l" fontAlgn="b"/>
                      <a:r>
                        <a:rPr lang="en-US" sz="1100" b="0" i="0" u="none" strike="noStrike" dirty="0">
                          <a:solidFill>
                            <a:srgbClr val="000000"/>
                          </a:solidFill>
                          <a:effectLst/>
                          <a:latin typeface="Calibri" panose="020F0502020204030204" pitchFamily="34" charset="0"/>
                        </a:rPr>
                        <a:t>Cobalt</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0.92 (-0.32, 2.20)</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0.15</a:t>
                      </a:r>
                    </a:p>
                  </a:txBody>
                  <a:tcPr marL="5715" marR="5715" marT="5715" marB="0" anchor="b">
                    <a:lnL>
                      <a:noFill/>
                    </a:lnL>
                    <a:lnR>
                      <a:noFill/>
                    </a:lnR>
                    <a:lnT>
                      <a:noFill/>
                    </a:lnT>
                    <a:lnB>
                      <a:noFill/>
                    </a:lnB>
                    <a:solidFill>
                      <a:srgbClr val="FFFFFF"/>
                    </a:solidFill>
                  </a:tcPr>
                </a:tc>
                <a:extLst>
                  <a:ext uri="{0D108BD9-81ED-4DB2-BD59-A6C34878D82A}">
                    <a16:rowId xmlns:a16="http://schemas.microsoft.com/office/drawing/2014/main" val="1923029225"/>
                  </a:ext>
                </a:extLst>
              </a:tr>
              <a:tr h="192336">
                <a:tc>
                  <a:txBody>
                    <a:bodyPr/>
                    <a:lstStyle/>
                    <a:p>
                      <a:pPr algn="l" fontAlgn="b"/>
                      <a:r>
                        <a:rPr lang="en-US" sz="1100" b="0" i="0" u="none" strike="noStrike">
                          <a:solidFill>
                            <a:srgbClr val="000000"/>
                          </a:solidFill>
                          <a:effectLst/>
                          <a:latin typeface="Calibri" panose="020F0502020204030204" pitchFamily="34" charset="0"/>
                        </a:rPr>
                        <a:t>Cesium</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-0.19 (-2.70, 2.30)</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0.88</a:t>
                      </a:r>
                    </a:p>
                  </a:txBody>
                  <a:tcPr marL="5715" marR="5715" marT="5715" marB="0" anchor="b">
                    <a:lnL>
                      <a:noFill/>
                    </a:lnL>
                    <a:lnR>
                      <a:noFill/>
                    </a:lnR>
                    <a:lnT>
                      <a:noFill/>
                    </a:lnT>
                    <a:lnB>
                      <a:noFill/>
                    </a:lnB>
                    <a:solidFill>
                      <a:srgbClr val="FFFFFF"/>
                    </a:solidFill>
                  </a:tcPr>
                </a:tc>
                <a:extLst>
                  <a:ext uri="{0D108BD9-81ED-4DB2-BD59-A6C34878D82A}">
                    <a16:rowId xmlns:a16="http://schemas.microsoft.com/office/drawing/2014/main" val="886210167"/>
                  </a:ext>
                </a:extLst>
              </a:tr>
              <a:tr h="192336">
                <a:tc>
                  <a:txBody>
                    <a:bodyPr/>
                    <a:lstStyle/>
                    <a:p>
                      <a:pPr algn="l" fontAlgn="b"/>
                      <a:r>
                        <a:rPr lang="en-US" sz="1100" b="0" i="0" u="none" strike="noStrike" dirty="0">
                          <a:solidFill>
                            <a:srgbClr val="000000"/>
                          </a:solidFill>
                          <a:effectLst/>
                          <a:latin typeface="Calibri" panose="020F0502020204030204" pitchFamily="34" charset="0"/>
                        </a:rPr>
                        <a:t>Copper</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-3.20 (-7.90, 1.50)</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0.18</a:t>
                      </a:r>
                    </a:p>
                  </a:txBody>
                  <a:tcPr marL="5715" marR="5715" marT="5715" marB="0" anchor="b">
                    <a:lnL>
                      <a:noFill/>
                    </a:lnL>
                    <a:lnR>
                      <a:noFill/>
                    </a:lnR>
                    <a:lnT>
                      <a:noFill/>
                    </a:lnT>
                    <a:lnB>
                      <a:noFill/>
                    </a:lnB>
                    <a:solidFill>
                      <a:srgbClr val="FFFFFF"/>
                    </a:solidFill>
                  </a:tcPr>
                </a:tc>
                <a:extLst>
                  <a:ext uri="{0D108BD9-81ED-4DB2-BD59-A6C34878D82A}">
                    <a16:rowId xmlns:a16="http://schemas.microsoft.com/office/drawing/2014/main" val="898514601"/>
                  </a:ext>
                </a:extLst>
              </a:tr>
              <a:tr h="192336">
                <a:tc>
                  <a:txBody>
                    <a:bodyPr/>
                    <a:lstStyle/>
                    <a:p>
                      <a:pPr algn="l" fontAlgn="b"/>
                      <a:r>
                        <a:rPr lang="en-US" sz="1100" b="0" i="0" u="none" strike="noStrike">
                          <a:solidFill>
                            <a:srgbClr val="000000"/>
                          </a:solidFill>
                          <a:effectLst/>
                          <a:latin typeface="Calibri" panose="020F0502020204030204" pitchFamily="34" charset="0"/>
                        </a:rPr>
                        <a:t>Mercury</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0.59 (-0.32, 1.50)</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0.20</a:t>
                      </a:r>
                    </a:p>
                  </a:txBody>
                  <a:tcPr marL="5715" marR="5715" marT="5715" marB="0" anchor="b">
                    <a:lnL>
                      <a:noFill/>
                    </a:lnL>
                    <a:lnR>
                      <a:noFill/>
                    </a:lnR>
                    <a:lnT>
                      <a:noFill/>
                    </a:lnT>
                    <a:lnB>
                      <a:noFill/>
                    </a:lnB>
                    <a:solidFill>
                      <a:srgbClr val="FFFFFF"/>
                    </a:solidFill>
                  </a:tcPr>
                </a:tc>
                <a:extLst>
                  <a:ext uri="{0D108BD9-81ED-4DB2-BD59-A6C34878D82A}">
                    <a16:rowId xmlns:a16="http://schemas.microsoft.com/office/drawing/2014/main" val="883450351"/>
                  </a:ext>
                </a:extLst>
              </a:tr>
              <a:tr h="192336">
                <a:tc>
                  <a:txBody>
                    <a:bodyPr/>
                    <a:lstStyle/>
                    <a:p>
                      <a:pPr algn="l" fontAlgn="b"/>
                      <a:r>
                        <a:rPr lang="en-US" sz="1100" b="0" i="0" u="none" strike="noStrike">
                          <a:solidFill>
                            <a:srgbClr val="000000"/>
                          </a:solidFill>
                          <a:effectLst/>
                          <a:latin typeface="Calibri" panose="020F0502020204030204" pitchFamily="34" charset="0"/>
                        </a:rPr>
                        <a:t>Manganese</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1.90 (-0.37, 4.20)</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0.10</a:t>
                      </a:r>
                    </a:p>
                  </a:txBody>
                  <a:tcPr marL="5715" marR="5715" marT="5715" marB="0" anchor="b">
                    <a:lnL>
                      <a:noFill/>
                    </a:lnL>
                    <a:lnR>
                      <a:noFill/>
                    </a:lnR>
                    <a:lnT>
                      <a:noFill/>
                    </a:lnT>
                    <a:lnB>
                      <a:noFill/>
                    </a:lnB>
                    <a:solidFill>
                      <a:srgbClr val="FFFFFF"/>
                    </a:solidFill>
                  </a:tcPr>
                </a:tc>
                <a:extLst>
                  <a:ext uri="{0D108BD9-81ED-4DB2-BD59-A6C34878D82A}">
                    <a16:rowId xmlns:a16="http://schemas.microsoft.com/office/drawing/2014/main" val="2330424647"/>
                  </a:ext>
                </a:extLst>
              </a:tr>
              <a:tr h="192336">
                <a:tc>
                  <a:txBody>
                    <a:bodyPr/>
                    <a:lstStyle/>
                    <a:p>
                      <a:pPr algn="l" fontAlgn="b"/>
                      <a:r>
                        <a:rPr lang="en-US" sz="1100" b="0" i="0" u="none" strike="noStrike" dirty="0">
                          <a:solidFill>
                            <a:srgbClr val="000000"/>
                          </a:solidFill>
                          <a:effectLst/>
                          <a:latin typeface="Calibri" panose="020F0502020204030204" pitchFamily="34" charset="0"/>
                        </a:rPr>
                        <a:t>Molybdenum</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0.12 (-1.50, 1.70)</a:t>
                      </a:r>
                    </a:p>
                  </a:txBody>
                  <a:tcPr marL="5715" marR="5715" marT="571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0.89</a:t>
                      </a:r>
                    </a:p>
                  </a:txBody>
                  <a:tcPr marL="5715" marR="5715" marT="5715" marB="0" anchor="b">
                    <a:lnL>
                      <a:noFill/>
                    </a:lnL>
                    <a:lnR>
                      <a:noFill/>
                    </a:lnR>
                    <a:lnT>
                      <a:noFill/>
                    </a:lnT>
                    <a:lnB>
                      <a:noFill/>
                    </a:lnB>
                    <a:solidFill>
                      <a:srgbClr val="FFFFFF"/>
                    </a:solidFill>
                  </a:tcPr>
                </a:tc>
                <a:extLst>
                  <a:ext uri="{0D108BD9-81ED-4DB2-BD59-A6C34878D82A}">
                    <a16:rowId xmlns:a16="http://schemas.microsoft.com/office/drawing/2014/main" val="3090356906"/>
                  </a:ext>
                </a:extLst>
              </a:tr>
              <a:tr h="192336">
                <a:tc>
                  <a:txBody>
                    <a:bodyPr/>
                    <a:lstStyle/>
                    <a:p>
                      <a:pPr algn="l" fontAlgn="b"/>
                      <a:r>
                        <a:rPr lang="en-US" sz="1100" b="0" i="0" u="none" strike="noStrike" dirty="0">
                          <a:solidFill>
                            <a:srgbClr val="000000"/>
                          </a:solidFill>
                          <a:effectLst/>
                          <a:latin typeface="Calibri" panose="020F0502020204030204" pitchFamily="34" charset="0"/>
                        </a:rPr>
                        <a:t>Lead</a:t>
                      </a:r>
                    </a:p>
                  </a:txBody>
                  <a:tcPr marL="5715" marR="5715" marT="5715"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-0.01 (-1.50, 1.50)</a:t>
                      </a:r>
                    </a:p>
                  </a:txBody>
                  <a:tcPr marL="5715" marR="5715" marT="5715"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0.99</a:t>
                      </a:r>
                    </a:p>
                  </a:txBody>
                  <a:tcPr marL="5715" marR="5715" marT="5715"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9502577"/>
                  </a:ext>
                </a:extLst>
              </a:tr>
            </a:tbl>
          </a:graphicData>
        </a:graphic>
      </p:graphicFrame>
    </p:spTree>
    <p:extLst>
      <p:ext uri="{BB962C8B-B14F-4D97-AF65-F5344CB8AC3E}">
        <p14:creationId xmlns:p14="http://schemas.microsoft.com/office/powerpoint/2010/main" val="397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AF8-457F-4D7F-B4B2-056E4FF8F3C8}"/>
              </a:ext>
            </a:extLst>
          </p:cNvPr>
          <p:cNvSpPr>
            <a:spLocks noGrp="1"/>
          </p:cNvSpPr>
          <p:nvPr>
            <p:ph type="title"/>
          </p:nvPr>
        </p:nvSpPr>
        <p:spPr>
          <a:xfrm>
            <a:off x="457200" y="205979"/>
            <a:ext cx="8229600" cy="648351"/>
          </a:xfrm>
        </p:spPr>
        <p:txBody>
          <a:bodyPr/>
          <a:lstStyle/>
          <a:p>
            <a:r>
              <a:rPr lang="en-US" sz="3200" b="1" dirty="0"/>
              <a:t>However, the mechanisms are not clear</a:t>
            </a:r>
          </a:p>
        </p:txBody>
      </p:sp>
      <p:pic>
        <p:nvPicPr>
          <p:cNvPr id="5" name="Picture 4" descr="A picture containing text, screenshot, cartoon&#10;&#10;Description automatically generated">
            <a:extLst>
              <a:ext uri="{FF2B5EF4-FFF2-40B4-BE49-F238E27FC236}">
                <a16:creationId xmlns:a16="http://schemas.microsoft.com/office/drawing/2014/main" id="{824452E0-AEDE-4E73-7736-9B56700B91A1}"/>
              </a:ext>
            </a:extLst>
          </p:cNvPr>
          <p:cNvPicPr>
            <a:picLocks noChangeAspect="1"/>
          </p:cNvPicPr>
          <p:nvPr/>
        </p:nvPicPr>
        <p:blipFill>
          <a:blip r:embed="rId3"/>
          <a:stretch>
            <a:fillRect/>
          </a:stretch>
        </p:blipFill>
        <p:spPr>
          <a:xfrm>
            <a:off x="1118639" y="1026227"/>
            <a:ext cx="6906721" cy="3226233"/>
          </a:xfrm>
          <a:prstGeom prst="rect">
            <a:avLst/>
          </a:prstGeom>
        </p:spPr>
      </p:pic>
    </p:spTree>
    <p:extLst>
      <p:ext uri="{BB962C8B-B14F-4D97-AF65-F5344CB8AC3E}">
        <p14:creationId xmlns:p14="http://schemas.microsoft.com/office/powerpoint/2010/main" val="270911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AF8-457F-4D7F-B4B2-056E4FF8F3C8}"/>
              </a:ext>
            </a:extLst>
          </p:cNvPr>
          <p:cNvSpPr>
            <a:spLocks noGrp="1"/>
          </p:cNvSpPr>
          <p:nvPr>
            <p:ph type="title"/>
          </p:nvPr>
        </p:nvSpPr>
        <p:spPr>
          <a:xfrm>
            <a:off x="-1" y="232012"/>
            <a:ext cx="9144001" cy="1102878"/>
          </a:xfrm>
        </p:spPr>
        <p:txBody>
          <a:bodyPr/>
          <a:lstStyle/>
          <a:p>
            <a:r>
              <a:rPr lang="en-US" sz="2800" b="1" dirty="0"/>
              <a:t>Goal: Integrate multi-omics data to understand mechanisms linking PFAS &amp; liver injury</a:t>
            </a:r>
            <a:endParaRPr lang="en-US" sz="4000" b="1" dirty="0"/>
          </a:p>
        </p:txBody>
      </p:sp>
      <p:pic>
        <p:nvPicPr>
          <p:cNvPr id="6" name="Picture 5" descr="A picture containing text&#10;&#10;Description automatically generated">
            <a:extLst>
              <a:ext uri="{FF2B5EF4-FFF2-40B4-BE49-F238E27FC236}">
                <a16:creationId xmlns:a16="http://schemas.microsoft.com/office/drawing/2014/main" id="{3B215D5A-73BE-CE5F-23DE-F417C4435152}"/>
              </a:ext>
            </a:extLst>
          </p:cNvPr>
          <p:cNvPicPr>
            <a:picLocks noChangeAspect="1"/>
          </p:cNvPicPr>
          <p:nvPr/>
        </p:nvPicPr>
        <p:blipFill>
          <a:blip r:embed="rId2"/>
          <a:stretch>
            <a:fillRect/>
          </a:stretch>
        </p:blipFill>
        <p:spPr>
          <a:xfrm>
            <a:off x="2047398" y="1123627"/>
            <a:ext cx="5049203" cy="3423188"/>
          </a:xfrm>
          <a:prstGeom prst="rect">
            <a:avLst/>
          </a:prstGeom>
        </p:spPr>
      </p:pic>
    </p:spTree>
    <p:extLst>
      <p:ext uri="{BB962C8B-B14F-4D97-AF65-F5344CB8AC3E}">
        <p14:creationId xmlns:p14="http://schemas.microsoft.com/office/powerpoint/2010/main" val="3460991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832E-C47A-9CD6-3785-8EC04D4F8EE9}"/>
              </a:ext>
            </a:extLst>
          </p:cNvPr>
          <p:cNvSpPr>
            <a:spLocks noGrp="1"/>
          </p:cNvSpPr>
          <p:nvPr>
            <p:ph type="title"/>
          </p:nvPr>
        </p:nvSpPr>
        <p:spPr>
          <a:xfrm>
            <a:off x="385012" y="1570672"/>
            <a:ext cx="3362826" cy="1426830"/>
          </a:xfrm>
        </p:spPr>
        <p:txBody>
          <a:bodyPr/>
          <a:lstStyle/>
          <a:p>
            <a:r>
              <a:rPr lang="en-US" b="1" dirty="0"/>
              <a:t>Importance of using multiomic methods in this data</a:t>
            </a:r>
          </a:p>
        </p:txBody>
      </p:sp>
      <p:pic>
        <p:nvPicPr>
          <p:cNvPr id="4" name="Picture 3" descr="Chart&#10;&#10;Description automatically generated with medium confidence">
            <a:extLst>
              <a:ext uri="{FF2B5EF4-FFF2-40B4-BE49-F238E27FC236}">
                <a16:creationId xmlns:a16="http://schemas.microsoft.com/office/drawing/2014/main" id="{49DD6979-C156-74D2-9AAC-9F82F7549A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896" y="104047"/>
            <a:ext cx="4512093" cy="4165009"/>
          </a:xfrm>
          <a:prstGeom prst="rect">
            <a:avLst/>
          </a:prstGeom>
        </p:spPr>
      </p:pic>
    </p:spTree>
    <p:extLst>
      <p:ext uri="{BB962C8B-B14F-4D97-AF65-F5344CB8AC3E}">
        <p14:creationId xmlns:p14="http://schemas.microsoft.com/office/powerpoint/2010/main" val="27878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119367" y="1115385"/>
            <a:ext cx="3709469" cy="1542249"/>
          </a:xfrm>
        </p:spPr>
        <p:txBody>
          <a:bodyPr/>
          <a:lstStyle/>
          <a:p>
            <a:r>
              <a:rPr lang="en-US" b="1" dirty="0"/>
              <a:t>Approach 1: High Dimensional Mediation</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6" name="Rectangle 5">
            <a:extLst>
              <a:ext uri="{FF2B5EF4-FFF2-40B4-BE49-F238E27FC236}">
                <a16:creationId xmlns:a16="http://schemas.microsoft.com/office/drawing/2014/main" id="{5B8E12A6-1904-5B40-F438-40AB91377664}"/>
              </a:ext>
            </a:extLst>
          </p:cNvPr>
          <p:cNvSpPr/>
          <p:nvPr/>
        </p:nvSpPr>
        <p:spPr>
          <a:xfrm>
            <a:off x="5221706" y="589548"/>
            <a:ext cx="1173079" cy="348915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5AB81CF6-C294-A4A0-5205-F1EC69E78965}"/>
              </a:ext>
            </a:extLst>
          </p:cNvPr>
          <p:cNvSpPr txBox="1">
            <a:spLocks/>
          </p:cNvSpPr>
          <p:nvPr/>
        </p:nvSpPr>
        <p:spPr>
          <a:xfrm>
            <a:off x="549543" y="2954773"/>
            <a:ext cx="2849118" cy="824163"/>
          </a:xfrm>
          <a:prstGeom prst="rect">
            <a:avLst/>
          </a:prstGeom>
        </p:spPr>
        <p:txBody>
          <a:bodyPr anchor="t" anchorCtr="0"/>
          <a:lstStyle>
            <a:lvl1pPr algn="l" defTabSz="914377" rtl="0" eaLnBrk="1" latinLnBrk="0" hangingPunct="1">
              <a:lnSpc>
                <a:spcPct val="90000"/>
              </a:lnSpc>
              <a:spcBef>
                <a:spcPct val="0"/>
              </a:spcBef>
              <a:buNone/>
              <a:defRPr sz="4000" kern="1200" baseline="0">
                <a:solidFill>
                  <a:schemeClr val="tx2"/>
                </a:solidFill>
                <a:latin typeface="+mj-lt"/>
                <a:ea typeface="+mj-ea"/>
                <a:cs typeface="+mj-cs"/>
              </a:defRPr>
            </a:lvl1pPr>
          </a:lstStyle>
          <a:p>
            <a:pPr algn="ctr"/>
            <a:r>
              <a:rPr lang="en-US" sz="3000" i="1" dirty="0"/>
              <a:t>Environmental Omics Profiles</a:t>
            </a:r>
          </a:p>
        </p:txBody>
      </p:sp>
    </p:spTree>
    <p:extLst>
      <p:ext uri="{BB962C8B-B14F-4D97-AF65-F5344CB8AC3E}">
        <p14:creationId xmlns:p14="http://schemas.microsoft.com/office/powerpoint/2010/main" val="140186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37B1-86F9-E4DD-0751-FFCFE04B3C14}"/>
              </a:ext>
            </a:extLst>
          </p:cNvPr>
          <p:cNvSpPr>
            <a:spLocks noGrp="1"/>
          </p:cNvSpPr>
          <p:nvPr>
            <p:ph type="title"/>
          </p:nvPr>
        </p:nvSpPr>
        <p:spPr>
          <a:xfrm>
            <a:off x="1037607" y="122596"/>
            <a:ext cx="7068786" cy="563204"/>
          </a:xfrm>
        </p:spPr>
        <p:txBody>
          <a:bodyPr anchor="t" anchorCtr="0"/>
          <a:lstStyle/>
          <a:p>
            <a:r>
              <a:rPr lang="en-US" sz="3000" b="1" dirty="0">
                <a:solidFill>
                  <a:schemeClr val="tx2"/>
                </a:solidFill>
                <a:latin typeface="+mj-lt"/>
                <a:cs typeface="+mj-cs"/>
              </a:rPr>
              <a:t>High Dimensional Mediation Approaches</a:t>
            </a:r>
          </a:p>
        </p:txBody>
      </p:sp>
      <p:sp>
        <p:nvSpPr>
          <p:cNvPr id="3" name="Content Placeholder 2">
            <a:extLst>
              <a:ext uri="{FF2B5EF4-FFF2-40B4-BE49-F238E27FC236}">
                <a16:creationId xmlns:a16="http://schemas.microsoft.com/office/drawing/2014/main" id="{C858035C-6F70-9376-3846-E02B6858DF6C}"/>
              </a:ext>
            </a:extLst>
          </p:cNvPr>
          <p:cNvSpPr>
            <a:spLocks noGrp="1"/>
          </p:cNvSpPr>
          <p:nvPr>
            <p:ph idx="1"/>
          </p:nvPr>
        </p:nvSpPr>
        <p:spPr>
          <a:xfrm>
            <a:off x="3517438" y="1419131"/>
            <a:ext cx="5203517" cy="2916587"/>
          </a:xfrm>
        </p:spPr>
        <p:txBody>
          <a:bodyPr/>
          <a:lstStyle/>
          <a:p>
            <a:pPr marL="0" indent="0">
              <a:buNone/>
            </a:pPr>
            <a:r>
              <a:rPr lang="en-US" sz="2400" dirty="0"/>
              <a:t>A: Early Integration.</a:t>
            </a:r>
          </a:p>
          <a:p>
            <a:pPr marL="0" indent="0">
              <a:buNone/>
            </a:pPr>
            <a:r>
              <a:rPr lang="en-US" sz="2400" dirty="0"/>
              <a:t>	HIMA with concatenated omics</a:t>
            </a:r>
          </a:p>
          <a:p>
            <a:pPr marL="0" indent="0">
              <a:buNone/>
            </a:pPr>
            <a:r>
              <a:rPr lang="en-US" sz="2400" dirty="0"/>
              <a:t>B. Intermediate integration</a:t>
            </a:r>
          </a:p>
          <a:p>
            <a:pPr marL="0" indent="0">
              <a:buNone/>
            </a:pPr>
            <a:r>
              <a:rPr lang="en-US" sz="2400" dirty="0"/>
              <a:t>	No established methods… yet! </a:t>
            </a:r>
          </a:p>
          <a:p>
            <a:pPr marL="0" indent="0">
              <a:buNone/>
            </a:pPr>
            <a:r>
              <a:rPr lang="en-US" sz="2400" dirty="0"/>
              <a:t>C. Late Integration</a:t>
            </a:r>
          </a:p>
          <a:p>
            <a:pPr marL="0" indent="0">
              <a:buNone/>
            </a:pPr>
            <a:r>
              <a:rPr lang="en-US" sz="2400" dirty="0"/>
              <a:t>	HIMA on omics layers individually</a:t>
            </a:r>
          </a:p>
        </p:txBody>
      </p:sp>
      <p:pic>
        <p:nvPicPr>
          <p:cNvPr id="4" name="Picture 3" descr="A picture containing diagram&#10;&#10;Description automatically generated">
            <a:extLst>
              <a:ext uri="{FF2B5EF4-FFF2-40B4-BE49-F238E27FC236}">
                <a16:creationId xmlns:a16="http://schemas.microsoft.com/office/drawing/2014/main" id="{D44A1027-748F-2C7B-6F32-6430D63C832D}"/>
              </a:ext>
            </a:extLst>
          </p:cNvPr>
          <p:cNvPicPr>
            <a:picLocks noChangeAspect="1"/>
          </p:cNvPicPr>
          <p:nvPr/>
        </p:nvPicPr>
        <p:blipFill rotWithShape="1">
          <a:blip r:embed="rId2">
            <a:extLst>
              <a:ext uri="{28A0092B-C50C-407E-A947-70E740481C1C}">
                <a14:useLocalDpi xmlns:a14="http://schemas.microsoft.com/office/drawing/2010/main" val="0"/>
              </a:ext>
            </a:extLst>
          </a:blip>
          <a:srcRect l="24114" t="8860" r="54293" b="4495"/>
          <a:stretch/>
        </p:blipFill>
        <p:spPr>
          <a:xfrm>
            <a:off x="1834069" y="685800"/>
            <a:ext cx="1190736" cy="3649918"/>
          </a:xfrm>
          <a:prstGeom prst="rect">
            <a:avLst/>
          </a:prstGeom>
        </p:spPr>
      </p:pic>
    </p:spTree>
    <p:extLst>
      <p:ext uri="{BB962C8B-B14F-4D97-AF65-F5344CB8AC3E}">
        <p14:creationId xmlns:p14="http://schemas.microsoft.com/office/powerpoint/2010/main" val="54945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37B1-86F9-E4DD-0751-FFCFE04B3C14}"/>
              </a:ext>
            </a:extLst>
          </p:cNvPr>
          <p:cNvSpPr>
            <a:spLocks noGrp="1"/>
          </p:cNvSpPr>
          <p:nvPr>
            <p:ph type="title"/>
          </p:nvPr>
        </p:nvSpPr>
        <p:spPr>
          <a:xfrm>
            <a:off x="1766807" y="167234"/>
            <a:ext cx="5610386" cy="1123690"/>
          </a:xfrm>
        </p:spPr>
        <p:txBody>
          <a:bodyPr anchor="t" anchorCtr="0"/>
          <a:lstStyle/>
          <a:p>
            <a:r>
              <a:rPr lang="en-US" sz="3000" b="1" dirty="0">
                <a:solidFill>
                  <a:schemeClr val="tx2"/>
                </a:solidFill>
                <a:latin typeface="+mj-lt"/>
                <a:cs typeface="+mj-cs"/>
              </a:rPr>
              <a:t>High dimensional mediation with intermediate integration</a:t>
            </a:r>
          </a:p>
        </p:txBody>
      </p:sp>
      <p:sp>
        <p:nvSpPr>
          <p:cNvPr id="3" name="Content Placeholder 2">
            <a:extLst>
              <a:ext uri="{FF2B5EF4-FFF2-40B4-BE49-F238E27FC236}">
                <a16:creationId xmlns:a16="http://schemas.microsoft.com/office/drawing/2014/main" id="{C858035C-6F70-9376-3846-E02B6858DF6C}"/>
              </a:ext>
            </a:extLst>
          </p:cNvPr>
          <p:cNvSpPr>
            <a:spLocks noGrp="1"/>
          </p:cNvSpPr>
          <p:nvPr>
            <p:ph idx="1"/>
          </p:nvPr>
        </p:nvSpPr>
        <p:spPr>
          <a:xfrm>
            <a:off x="971550" y="2952364"/>
            <a:ext cx="7886700" cy="1564482"/>
          </a:xfrm>
        </p:spPr>
        <p:txBody>
          <a:bodyPr/>
          <a:lstStyle/>
          <a:p>
            <a:pPr marL="0" indent="0">
              <a:buNone/>
            </a:pPr>
            <a:r>
              <a:rPr lang="en-US" sz="2400" dirty="0"/>
              <a:t>Steps: </a:t>
            </a:r>
          </a:p>
          <a:p>
            <a:pPr marL="685800" lvl="1" indent="-342900">
              <a:buFont typeface="+mj-lt"/>
              <a:buAutoNum type="arabicPeriod"/>
            </a:pPr>
            <a:r>
              <a:rPr lang="en-US" sz="2000" dirty="0"/>
              <a:t>Model 2: regular linear regression</a:t>
            </a:r>
          </a:p>
          <a:p>
            <a:pPr marL="685800" lvl="1" indent="-342900">
              <a:buFont typeface="+mj-lt"/>
              <a:buAutoNum type="arabicPeriod"/>
            </a:pPr>
            <a:r>
              <a:rPr lang="en-US" sz="2000" dirty="0"/>
              <a:t>Model 1: group lasso using </a:t>
            </a:r>
            <a:r>
              <a:rPr lang="en-US" sz="2000" dirty="0" err="1"/>
              <a:t>xtune</a:t>
            </a:r>
            <a:r>
              <a:rPr lang="en-US" sz="2000" dirty="0"/>
              <a:t> with c = 1</a:t>
            </a:r>
          </a:p>
          <a:p>
            <a:pPr marL="685800" lvl="1" indent="-342900">
              <a:buFont typeface="+mj-lt"/>
              <a:buAutoNum type="arabicPeriod"/>
            </a:pPr>
            <a:r>
              <a:rPr lang="en-US" sz="2000" dirty="0"/>
              <a:t>Indirect effect and CIs calculated with R package </a:t>
            </a:r>
            <a:r>
              <a:rPr lang="en-US" sz="2000" dirty="0" err="1"/>
              <a:t>RMediation</a:t>
            </a:r>
            <a:endParaRPr lang="en-US" sz="2000" dirty="0"/>
          </a:p>
        </p:txBody>
      </p:sp>
      <p:pic>
        <p:nvPicPr>
          <p:cNvPr id="6" name="Picture 5" descr="Table&#10;&#10;Description automatically generated with medium confidence">
            <a:extLst>
              <a:ext uri="{FF2B5EF4-FFF2-40B4-BE49-F238E27FC236}">
                <a16:creationId xmlns:a16="http://schemas.microsoft.com/office/drawing/2014/main" id="{81D171CD-8E55-57A1-9BE1-B19E9DF0C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33" y="1347321"/>
            <a:ext cx="7638733" cy="1403628"/>
          </a:xfrm>
          <a:prstGeom prst="rect">
            <a:avLst/>
          </a:prstGeom>
        </p:spPr>
      </p:pic>
    </p:spTree>
    <p:extLst>
      <p:ext uri="{BB962C8B-B14F-4D97-AF65-F5344CB8AC3E}">
        <p14:creationId xmlns:p14="http://schemas.microsoft.com/office/powerpoint/2010/main" val="807274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idx="4294967295"/>
          </p:nvPr>
        </p:nvSpPr>
        <p:spPr>
          <a:xfrm>
            <a:off x="2717006" y="0"/>
            <a:ext cx="3709988" cy="565688"/>
          </a:xfrm>
          <a:prstGeom prst="rect">
            <a:avLst/>
          </a:prstGeom>
        </p:spPr>
        <p:txBody>
          <a:bodyPr anchor="t" anchorCtr="0"/>
          <a:lstStyle/>
          <a:p>
            <a:r>
              <a:rPr lang="en-US" sz="3000" b="1" dirty="0">
                <a:solidFill>
                  <a:schemeClr val="tx2"/>
                </a:solidFill>
              </a:rPr>
              <a:t>Approach 1: Results</a:t>
            </a:r>
          </a:p>
        </p:txBody>
      </p:sp>
      <p:pic>
        <p:nvPicPr>
          <p:cNvPr id="3" name="Picture 2">
            <a:extLst>
              <a:ext uri="{FF2B5EF4-FFF2-40B4-BE49-F238E27FC236}">
                <a16:creationId xmlns:a16="http://schemas.microsoft.com/office/drawing/2014/main" id="{AD4A4C22-DBE6-306B-4644-B7B651F4611C}"/>
              </a:ext>
            </a:extLst>
          </p:cNvPr>
          <p:cNvPicPr>
            <a:picLocks noChangeAspect="1"/>
          </p:cNvPicPr>
          <p:nvPr/>
        </p:nvPicPr>
        <p:blipFill rotWithShape="1">
          <a:blip r:embed="rId2"/>
          <a:srcRect r="15738"/>
          <a:stretch/>
        </p:blipFill>
        <p:spPr>
          <a:xfrm>
            <a:off x="2846671" y="722312"/>
            <a:ext cx="5015985" cy="4425161"/>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F86E2E36-5D8F-978F-B5CA-2C825AEF96A6}"/>
              </a:ext>
            </a:extLst>
          </p:cNvPr>
          <p:cNvPicPr>
            <a:picLocks noChangeAspect="1"/>
          </p:cNvPicPr>
          <p:nvPr/>
        </p:nvPicPr>
        <p:blipFill rotWithShape="1">
          <a:blip r:embed="rId3">
            <a:extLst>
              <a:ext uri="{28A0092B-C50C-407E-A947-70E740481C1C}">
                <a14:useLocalDpi xmlns:a14="http://schemas.microsoft.com/office/drawing/2010/main" val="0"/>
              </a:ext>
            </a:extLst>
          </a:blip>
          <a:srcRect l="6598" t="27856" r="53600" b="3338"/>
          <a:stretch/>
        </p:blipFill>
        <p:spPr>
          <a:xfrm>
            <a:off x="240224" y="950464"/>
            <a:ext cx="2014780" cy="2660642"/>
          </a:xfrm>
          <a:prstGeom prst="rect">
            <a:avLst/>
          </a:prstGeom>
        </p:spPr>
      </p:pic>
      <p:sp>
        <p:nvSpPr>
          <p:cNvPr id="5" name="Rectangle 4">
            <a:extLst>
              <a:ext uri="{FF2B5EF4-FFF2-40B4-BE49-F238E27FC236}">
                <a16:creationId xmlns:a16="http://schemas.microsoft.com/office/drawing/2014/main" id="{B6044713-A930-3E4F-0D72-2C8811C0B3DB}"/>
              </a:ext>
            </a:extLst>
          </p:cNvPr>
          <p:cNvSpPr/>
          <p:nvPr/>
        </p:nvSpPr>
        <p:spPr>
          <a:xfrm>
            <a:off x="5000017" y="642026"/>
            <a:ext cx="1478604" cy="450147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101A35-DBD6-39AD-5C81-7F7A0C570CDE}"/>
              </a:ext>
            </a:extLst>
          </p:cNvPr>
          <p:cNvSpPr/>
          <p:nvPr/>
        </p:nvSpPr>
        <p:spPr>
          <a:xfrm>
            <a:off x="6426994" y="642026"/>
            <a:ext cx="1478604" cy="450147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31AC3C-88DF-D902-D515-5C468FAEBB60}"/>
              </a:ext>
            </a:extLst>
          </p:cNvPr>
          <p:cNvSpPr/>
          <p:nvPr/>
        </p:nvSpPr>
        <p:spPr>
          <a:xfrm>
            <a:off x="197281" y="1708826"/>
            <a:ext cx="2234633" cy="8629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3AA503-ADFF-1702-C745-55BBB25F3295}"/>
              </a:ext>
            </a:extLst>
          </p:cNvPr>
          <p:cNvSpPr/>
          <p:nvPr/>
        </p:nvSpPr>
        <p:spPr>
          <a:xfrm>
            <a:off x="197280" y="2571749"/>
            <a:ext cx="2234633" cy="11053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4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113EB-8E2B-B64C-88A5-12CF67981DA3}"/>
              </a:ext>
            </a:extLst>
          </p:cNvPr>
          <p:cNvSpPr txBox="1">
            <a:spLocks/>
          </p:cNvSpPr>
          <p:nvPr/>
        </p:nvSpPr>
        <p:spPr>
          <a:xfrm>
            <a:off x="1050234" y="80058"/>
            <a:ext cx="6858000" cy="642938"/>
          </a:xfrm>
          <a:prstGeom prst="rect">
            <a:avLst/>
          </a:prstGeom>
        </p:spPr>
        <p:txBody>
          <a:bodyPr/>
          <a:lstStyle/>
          <a:p>
            <a:pPr algn="ctr" defTabSz="342900">
              <a:spcBef>
                <a:spcPct val="0"/>
              </a:spcBef>
              <a:defRPr/>
            </a:pPr>
            <a:r>
              <a:rPr lang="en-US" sz="3600" b="1" dirty="0">
                <a:solidFill>
                  <a:srgbClr val="990014"/>
                </a:solidFill>
                <a:latin typeface="Arial" panose="020B0604020202020204" pitchFamily="34" charset="0"/>
                <a:ea typeface="+mj-ea"/>
                <a:cs typeface="Arial" panose="020B0604020202020204" pitchFamily="34" charset="0"/>
              </a:rPr>
              <a:t>Overview</a:t>
            </a:r>
            <a:endParaRPr lang="en-US" sz="2700" b="1" dirty="0">
              <a:solidFill>
                <a:srgbClr val="990014"/>
              </a:solidFill>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3C117177-30E3-814D-AFC1-844BADBF09A5}"/>
              </a:ext>
            </a:extLst>
          </p:cNvPr>
          <p:cNvSpPr txBox="1"/>
          <p:nvPr/>
        </p:nvSpPr>
        <p:spPr>
          <a:xfrm>
            <a:off x="593435" y="831509"/>
            <a:ext cx="7957130" cy="369331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Goal</a:t>
            </a:r>
            <a:r>
              <a:rPr lang="en-US" dirty="0">
                <a:latin typeface="Arial" panose="020B0604020202020204" pitchFamily="34" charset="0"/>
                <a:cs typeface="Arial" panose="020B0604020202020204" pitchFamily="34" charset="0"/>
              </a:rPr>
              <a:t>: Illustrate multi-omics data analysis approaches applied to real data.</a:t>
            </a:r>
          </a:p>
          <a:p>
            <a:pPr marL="257175" indent="-257175">
              <a:buFontTx/>
              <a:buAutoNum type="arabicPeriod"/>
            </a:pPr>
            <a:endParaRPr lang="en-US" dirty="0">
              <a:latin typeface="Arial" panose="020B0604020202020204" pitchFamily="34" charset="0"/>
              <a:cs typeface="Arial" panose="020B0604020202020204" pitchFamily="34" charset="0"/>
            </a:endParaRPr>
          </a:p>
          <a:p>
            <a:pPr marL="257175" indent="-257175">
              <a:buFontTx/>
              <a:buAutoNum type="arabicPeriod"/>
            </a:pPr>
            <a:r>
              <a:rPr lang="en-US" b="1" dirty="0">
                <a:latin typeface="Arial" panose="020B0604020202020204" pitchFamily="34" charset="0"/>
                <a:cs typeface="Arial" panose="020B0604020202020204" pitchFamily="34" charset="0"/>
              </a:rPr>
              <a:t>Background</a:t>
            </a:r>
            <a:r>
              <a:rPr lang="en-US" dirty="0">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Data: HELIX data</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Exposure: Maternal Arsenic Exposure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Outcome: Liver Injury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Omics: 5 omics layers</a:t>
            </a:r>
          </a:p>
          <a:p>
            <a:pPr lvl="1"/>
            <a:endParaRPr lang="en-US" dirty="0">
              <a:latin typeface="Arial" panose="020B0604020202020204" pitchFamily="34" charset="0"/>
              <a:cs typeface="Arial" panose="020B0604020202020204" pitchFamily="34" charset="0"/>
            </a:endParaRPr>
          </a:p>
          <a:p>
            <a:pPr marL="257175" indent="-257175">
              <a:buAutoNum type="arabicPeriod"/>
            </a:pPr>
            <a:r>
              <a:rPr lang="en-US" b="1" dirty="0">
                <a:latin typeface="Arial" panose="020B0604020202020204" pitchFamily="34" charset="0"/>
                <a:cs typeface="Arial" panose="020B0604020202020204" pitchFamily="34" charset="0"/>
              </a:rPr>
              <a:t>Analysis</a:t>
            </a:r>
            <a:r>
              <a:rPr lang="en-US" dirty="0">
                <a:latin typeface="Arial" panose="020B0604020202020204" pitchFamily="34" charset="0"/>
                <a:cs typeface="Arial" panose="020B0604020202020204" pitchFamily="34" charset="0"/>
              </a:rPr>
              <a:t>: Examine whether multi-omics signatures mediate associations of arsenic and liver injury using: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Mediation without dimensionality reduction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Mediation with dimensionality reduction/clustering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Quasi-mediation</a:t>
            </a:r>
          </a:p>
        </p:txBody>
      </p:sp>
    </p:spTree>
    <p:extLst>
      <p:ext uri="{BB962C8B-B14F-4D97-AF65-F5344CB8AC3E}">
        <p14:creationId xmlns:p14="http://schemas.microsoft.com/office/powerpoint/2010/main" val="346885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C3BE-796C-456C-952B-65E03C16E861}"/>
              </a:ext>
            </a:extLst>
          </p:cNvPr>
          <p:cNvSpPr>
            <a:spLocks noGrp="1"/>
          </p:cNvSpPr>
          <p:nvPr>
            <p:ph type="title"/>
          </p:nvPr>
        </p:nvSpPr>
        <p:spPr>
          <a:xfrm>
            <a:off x="457200" y="205979"/>
            <a:ext cx="8229600" cy="513112"/>
          </a:xfrm>
        </p:spPr>
        <p:txBody>
          <a:bodyPr anchor="t" anchorCtr="0"/>
          <a:lstStyle/>
          <a:p>
            <a:r>
              <a:rPr lang="en-US" sz="3000" b="1" dirty="0">
                <a:solidFill>
                  <a:schemeClr val="tx2"/>
                </a:solidFill>
                <a:latin typeface="+mj-lt"/>
                <a:cs typeface="+mj-cs"/>
              </a:rPr>
              <a:t>Summary: High Dimensional Mediation	</a:t>
            </a:r>
          </a:p>
        </p:txBody>
      </p:sp>
      <p:sp>
        <p:nvSpPr>
          <p:cNvPr id="3" name="Content Placeholder 2">
            <a:extLst>
              <a:ext uri="{FF2B5EF4-FFF2-40B4-BE49-F238E27FC236}">
                <a16:creationId xmlns:a16="http://schemas.microsoft.com/office/drawing/2014/main" id="{003795C5-48FA-4B49-9C9A-831B31605F5A}"/>
              </a:ext>
            </a:extLst>
          </p:cNvPr>
          <p:cNvSpPr>
            <a:spLocks noGrp="1"/>
          </p:cNvSpPr>
          <p:nvPr>
            <p:ph idx="1"/>
          </p:nvPr>
        </p:nvSpPr>
        <p:spPr>
          <a:xfrm>
            <a:off x="457200" y="874513"/>
            <a:ext cx="8229600" cy="3617587"/>
          </a:xfrm>
        </p:spPr>
        <p:txBody>
          <a:bodyPr/>
          <a:lstStyle/>
          <a:p>
            <a:r>
              <a:rPr lang="en-US" sz="2400" dirty="0"/>
              <a:t>HIMA with </a:t>
            </a:r>
            <a:r>
              <a:rPr lang="en-US" sz="2400" u="sng" dirty="0"/>
              <a:t>Late integration </a:t>
            </a:r>
            <a:r>
              <a:rPr lang="en-US" sz="2400" dirty="0"/>
              <a:t>selects features without accounting for correlation structures across omics layers</a:t>
            </a:r>
          </a:p>
          <a:p>
            <a:r>
              <a:rPr lang="en-US" sz="2400" dirty="0"/>
              <a:t>HIMA with </a:t>
            </a:r>
            <a:r>
              <a:rPr lang="en-US" sz="2400" u="sng" dirty="0"/>
              <a:t>Early integration </a:t>
            </a:r>
            <a:r>
              <a:rPr lang="en-US" sz="2400" dirty="0"/>
              <a:t>accounts for correlations between all features, and selected features are relatively independent</a:t>
            </a:r>
          </a:p>
          <a:p>
            <a:r>
              <a:rPr lang="en-US" sz="2400" dirty="0"/>
              <a:t>High dimensional mediation with intermediate integration could be more useful for multiomic integration</a:t>
            </a:r>
          </a:p>
          <a:p>
            <a:r>
              <a:rPr lang="en-US" sz="2400" dirty="0"/>
              <a:t>Depending on the context, any approach could be useful</a:t>
            </a:r>
          </a:p>
        </p:txBody>
      </p:sp>
    </p:spTree>
    <p:extLst>
      <p:ext uri="{BB962C8B-B14F-4D97-AF65-F5344CB8AC3E}">
        <p14:creationId xmlns:p14="http://schemas.microsoft.com/office/powerpoint/2010/main" val="2267735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86495" y="1239253"/>
            <a:ext cx="3709469" cy="1457452"/>
          </a:xfrm>
        </p:spPr>
        <p:txBody>
          <a:bodyPr/>
          <a:lstStyle/>
          <a:p>
            <a:r>
              <a:rPr lang="en-US" b="1" dirty="0"/>
              <a:t>Approach 2: Mediation with Latent Factors</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6" name="Rectangle 5">
            <a:extLst>
              <a:ext uri="{FF2B5EF4-FFF2-40B4-BE49-F238E27FC236}">
                <a16:creationId xmlns:a16="http://schemas.microsoft.com/office/drawing/2014/main" id="{5B8E12A6-1904-5B40-F438-40AB91377664}"/>
              </a:ext>
            </a:extLst>
          </p:cNvPr>
          <p:cNvSpPr/>
          <p:nvPr/>
        </p:nvSpPr>
        <p:spPr>
          <a:xfrm>
            <a:off x="6376738" y="595564"/>
            <a:ext cx="1275347" cy="34831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1">
            <a:extLst>
              <a:ext uri="{FF2B5EF4-FFF2-40B4-BE49-F238E27FC236}">
                <a16:creationId xmlns:a16="http://schemas.microsoft.com/office/drawing/2014/main" id="{2E104C1C-4F86-5193-04A5-952D3EFB4C0C}"/>
              </a:ext>
            </a:extLst>
          </p:cNvPr>
          <p:cNvSpPr txBox="1">
            <a:spLocks/>
          </p:cNvSpPr>
          <p:nvPr/>
        </p:nvSpPr>
        <p:spPr>
          <a:xfrm>
            <a:off x="17313" y="3041338"/>
            <a:ext cx="3847831" cy="542068"/>
          </a:xfrm>
          <a:prstGeom prst="rect">
            <a:avLst/>
          </a:prstGeom>
        </p:spPr>
        <p:txBody>
          <a:bodyPr anchor="t" anchorCtr="0"/>
          <a:lstStyle>
            <a:lvl1pPr algn="l" defTabSz="914377" rtl="0" eaLnBrk="1" latinLnBrk="0" hangingPunct="1">
              <a:lnSpc>
                <a:spcPct val="90000"/>
              </a:lnSpc>
              <a:spcBef>
                <a:spcPct val="0"/>
              </a:spcBef>
              <a:buNone/>
              <a:defRPr sz="4000" kern="1200" baseline="0">
                <a:solidFill>
                  <a:schemeClr val="tx2"/>
                </a:solidFill>
                <a:latin typeface="+mj-lt"/>
                <a:ea typeface="+mj-ea"/>
                <a:cs typeface="+mj-cs"/>
              </a:defRPr>
            </a:lvl1pPr>
          </a:lstStyle>
          <a:p>
            <a:pPr algn="ctr"/>
            <a:r>
              <a:rPr lang="en-US" sz="3000" i="1" dirty="0"/>
              <a:t>Biological Mechanisms</a:t>
            </a:r>
          </a:p>
        </p:txBody>
      </p:sp>
    </p:spTree>
    <p:extLst>
      <p:ext uri="{BB962C8B-B14F-4D97-AF65-F5344CB8AC3E}">
        <p14:creationId xmlns:p14="http://schemas.microsoft.com/office/powerpoint/2010/main" val="189598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65D590-F60E-40AB-AC83-124011D36092}"/>
              </a:ext>
            </a:extLst>
          </p:cNvPr>
          <p:cNvPicPr>
            <a:picLocks noChangeAspect="1"/>
          </p:cNvPicPr>
          <p:nvPr/>
        </p:nvPicPr>
        <p:blipFill>
          <a:blip r:embed="rId3"/>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a:endCxn id="51" idx="0"/>
          </p:cNvCxnSpPr>
          <p:nvPr/>
        </p:nvCxnSpPr>
        <p:spPr>
          <a:xfrm>
            <a:off x="4650661" y="3315763"/>
            <a:ext cx="1" cy="3110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a:latin typeface="Arial" panose="020B0604020202020204" pitchFamily="34" charset="0"/>
                <a:cs typeface="Arial" panose="020B0604020202020204" pitchFamily="34" charset="0"/>
              </a:rPr>
              <a:pPr/>
              <a:t>22</a:t>
            </a:fld>
            <a:endParaRPr lang="en-US"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4689377-50FB-1B48-BBD4-30FB170C00CD}"/>
              </a:ext>
            </a:extLst>
          </p:cNvPr>
          <p:cNvSpPr/>
          <p:nvPr/>
        </p:nvSpPr>
        <p:spPr>
          <a:xfrm>
            <a:off x="6313390" y="3994958"/>
            <a:ext cx="1951917" cy="42415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2987932" y="3842846"/>
            <a:ext cx="845606" cy="3667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1819348" y="4027512"/>
            <a:ext cx="1168584" cy="3641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As</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2987933" y="4207037"/>
            <a:ext cx="3325457" cy="25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467783" y="3842846"/>
            <a:ext cx="845606" cy="36419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833539" y="3626851"/>
            <a:ext cx="1634245" cy="431989"/>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20" y="2835425"/>
              <a:ext cx="1522023" cy="552585"/>
            </a:xfrm>
            <a:prstGeom prst="rect">
              <a:avLst/>
            </a:prstGeom>
            <a:noFill/>
          </p:spPr>
          <p:txBody>
            <a:bodyPr wrap="square">
              <a:spAutoFit/>
            </a:bodyPr>
            <a:lstStyle/>
            <a:p>
              <a:pPr algn="ctr"/>
              <a:r>
                <a:rPr lang="en-US" b="1" dirty="0">
                  <a:solidFill>
                    <a:schemeClr val="bg1"/>
                  </a:solidFill>
                </a:rPr>
                <a:t>Factors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4">
            <a:duotone>
              <a:schemeClr val="accent1">
                <a:shade val="45000"/>
                <a:satMod val="135000"/>
              </a:schemeClr>
              <a:prstClr val="white"/>
            </a:duotone>
          </a:blip>
          <a:srcRect l="2129" r="35224" b="11879"/>
          <a:stretch/>
        </p:blipFill>
        <p:spPr>
          <a:xfrm>
            <a:off x="298271" y="1458317"/>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375190" y="997775"/>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Epigenome</a:t>
            </a:r>
            <a:endParaRPr lang="en-US" sz="20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4">
            <a:duotone>
              <a:schemeClr val="accent6">
                <a:shade val="45000"/>
                <a:satMod val="135000"/>
              </a:schemeClr>
              <a:prstClr val="white"/>
            </a:duotone>
          </a:blip>
          <a:srcRect l="3015" r="38726" b="11879"/>
          <a:stretch/>
        </p:blipFill>
        <p:spPr>
          <a:xfrm>
            <a:off x="2075659" y="1458317"/>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204961" y="1001893"/>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miRNA</a:t>
            </a:r>
            <a:endParaRPr lang="en-US" sz="2800" dirty="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4">
            <a:duotone>
              <a:prstClr val="black"/>
              <a:schemeClr val="accent2">
                <a:tint val="45000"/>
                <a:satMod val="400000"/>
              </a:schemeClr>
            </a:duotone>
          </a:blip>
          <a:srcRect l="3016" r="22679" b="11879"/>
          <a:stretch/>
        </p:blipFill>
        <p:spPr>
          <a:xfrm>
            <a:off x="3737758" y="1458317"/>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800526" y="973818"/>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4">
            <a:duotone>
              <a:prstClr val="black"/>
              <a:schemeClr val="accent4">
                <a:tint val="45000"/>
                <a:satMod val="400000"/>
              </a:schemeClr>
            </a:duotone>
          </a:blip>
          <a:srcRect l="3016" r="38725" b="11879"/>
          <a:stretch/>
        </p:blipFill>
        <p:spPr>
          <a:xfrm>
            <a:off x="5821558" y="1458317"/>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942135" y="973818"/>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4">
            <a:duotone>
              <a:prstClr val="black"/>
              <a:schemeClr val="accent3">
                <a:tint val="45000"/>
                <a:satMod val="400000"/>
              </a:schemeClr>
            </a:duotone>
          </a:blip>
          <a:srcRect l="3016" r="38725" b="11879"/>
          <a:stretch/>
        </p:blipFill>
        <p:spPr>
          <a:xfrm>
            <a:off x="7483654" y="1458317"/>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521449" y="973818"/>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Metabolome</a:t>
            </a:r>
          </a:p>
        </p:txBody>
      </p:sp>
      <p:sp>
        <p:nvSpPr>
          <p:cNvPr id="25" name="Rectangle 24">
            <a:extLst>
              <a:ext uri="{FF2B5EF4-FFF2-40B4-BE49-F238E27FC236}">
                <a16:creationId xmlns:a16="http://schemas.microsoft.com/office/drawing/2014/main" id="{CFED595F-DECE-4481-9994-1E44B14F044D}"/>
              </a:ext>
            </a:extLst>
          </p:cNvPr>
          <p:cNvSpPr/>
          <p:nvPr/>
        </p:nvSpPr>
        <p:spPr>
          <a:xfrm>
            <a:off x="4014413" y="2966136"/>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Dim. Red.</a:t>
            </a:r>
            <a:endParaRPr lang="en-US" sz="2800" dirty="0">
              <a:solidFill>
                <a:schemeClr val="tx1"/>
              </a:solidFill>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12DBA1D0-361D-48CD-9D93-2B5EBC2A2FF8}"/>
              </a:ext>
            </a:extLst>
          </p:cNvPr>
          <p:cNvSpPr/>
          <p:nvPr/>
        </p:nvSpPr>
        <p:spPr>
          <a:xfrm rot="16200000">
            <a:off x="4550143" y="-1529311"/>
            <a:ext cx="215072" cy="871414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itle 1">
            <a:extLst>
              <a:ext uri="{FF2B5EF4-FFF2-40B4-BE49-F238E27FC236}">
                <a16:creationId xmlns:a16="http://schemas.microsoft.com/office/drawing/2014/main" id="{B8ECD91B-AF95-4FBD-B811-C29353628BAC}"/>
              </a:ext>
            </a:extLst>
          </p:cNvPr>
          <p:cNvSpPr txBox="1">
            <a:spLocks/>
          </p:cNvSpPr>
          <p:nvPr/>
        </p:nvSpPr>
        <p:spPr>
          <a:xfrm>
            <a:off x="220718" y="258115"/>
            <a:ext cx="8702565" cy="472657"/>
          </a:xfrm>
          <a:prstGeom prst="rect">
            <a:avLst/>
          </a:prstGeom>
        </p:spPr>
        <p:txBody>
          <a:bodyPr anchor="t" anchorCtr="0"/>
          <a:lstStyle>
            <a:lvl1pPr algn="ctr">
              <a:spcBef>
                <a:spcPct val="0"/>
              </a:spcBef>
              <a:buNone/>
              <a:defRPr sz="3000" b="1" baseline="0">
                <a:solidFill>
                  <a:schemeClr val="tx2"/>
                </a:solidFill>
                <a:latin typeface="+mj-lt"/>
                <a:ea typeface="+mj-ea"/>
                <a:cs typeface="+mj-cs"/>
              </a:defRPr>
            </a:lvl1pPr>
          </a:lstStyle>
          <a:p>
            <a:r>
              <a:rPr lang="en-US" dirty="0"/>
              <a:t>Two Steps: Dimensionality Reduction, then Mediation </a:t>
            </a:r>
          </a:p>
        </p:txBody>
      </p:sp>
      <p:sp>
        <p:nvSpPr>
          <p:cNvPr id="26" name="Rectangle 25">
            <a:extLst>
              <a:ext uri="{FF2B5EF4-FFF2-40B4-BE49-F238E27FC236}">
                <a16:creationId xmlns:a16="http://schemas.microsoft.com/office/drawing/2014/main" id="{88508BC8-8947-4BB0-B05B-B38513EE9012}"/>
              </a:ext>
            </a:extLst>
          </p:cNvPr>
          <p:cNvSpPr/>
          <p:nvPr/>
        </p:nvSpPr>
        <p:spPr>
          <a:xfrm>
            <a:off x="1680118" y="3480590"/>
            <a:ext cx="6809678" cy="1239971"/>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FE8C5FFA-EAE3-4689-BD84-7C8CEA92190F}"/>
              </a:ext>
            </a:extLst>
          </p:cNvPr>
          <p:cNvSpPr txBox="1"/>
          <p:nvPr/>
        </p:nvSpPr>
        <p:spPr>
          <a:xfrm>
            <a:off x="3245324" y="4384629"/>
            <a:ext cx="3061992" cy="369332"/>
          </a:xfrm>
          <a:prstGeom prst="rect">
            <a:avLst/>
          </a:prstGeom>
          <a:noFill/>
        </p:spPr>
        <p:txBody>
          <a:bodyPr wrap="none" rtlCol="0">
            <a:spAutoFit/>
          </a:bodyPr>
          <a:lstStyle/>
          <a:p>
            <a:r>
              <a:rPr lang="en-US" dirty="0"/>
              <a:t>Mediation tested using </a:t>
            </a:r>
            <a:r>
              <a:rPr lang="en-US" b="1" i="1" dirty="0"/>
              <a:t>HIMA*</a:t>
            </a:r>
          </a:p>
        </p:txBody>
      </p:sp>
      <p:sp>
        <p:nvSpPr>
          <p:cNvPr id="3" name="TextBox 2">
            <a:extLst>
              <a:ext uri="{FF2B5EF4-FFF2-40B4-BE49-F238E27FC236}">
                <a16:creationId xmlns:a16="http://schemas.microsoft.com/office/drawing/2014/main" id="{1FC1AB28-5F98-440F-9263-98594EA63282}"/>
              </a:ext>
            </a:extLst>
          </p:cNvPr>
          <p:cNvSpPr txBox="1"/>
          <p:nvPr/>
        </p:nvSpPr>
        <p:spPr>
          <a:xfrm>
            <a:off x="4432454" y="4872906"/>
            <a:ext cx="4711546" cy="338554"/>
          </a:xfrm>
          <a:prstGeom prst="rect">
            <a:avLst/>
          </a:prstGeom>
          <a:noFill/>
        </p:spPr>
        <p:txBody>
          <a:bodyPr wrap="none" rtlCol="0">
            <a:spAutoFit/>
          </a:bodyPr>
          <a:lstStyle/>
          <a:p>
            <a:r>
              <a:rPr lang="en-US" sz="1600" dirty="0">
                <a:solidFill>
                  <a:srgbClr val="000000"/>
                </a:solidFill>
                <a:latin typeface="Open Sans" panose="020B0606030504020204" pitchFamily="34" charset="0"/>
              </a:rPr>
              <a:t>*Lock et al., </a:t>
            </a:r>
            <a:r>
              <a:rPr lang="en-US" sz="1600" i="1" dirty="0">
                <a:solidFill>
                  <a:srgbClr val="000000"/>
                </a:solidFill>
                <a:latin typeface="Open Sans" panose="020B0606030504020204" pitchFamily="34" charset="0"/>
              </a:rPr>
              <a:t>The Annals of Applied Statistics</a:t>
            </a:r>
            <a:r>
              <a:rPr lang="en-US" sz="1600" dirty="0">
                <a:solidFill>
                  <a:srgbClr val="000000"/>
                </a:solidFill>
                <a:latin typeface="Open Sans" panose="020B0606030504020204" pitchFamily="34" charset="0"/>
              </a:rPr>
              <a:t>, 2013</a:t>
            </a:r>
            <a:endParaRPr lang="en-US" sz="1600" dirty="0"/>
          </a:p>
        </p:txBody>
      </p:sp>
    </p:spTree>
    <p:extLst>
      <p:ext uri="{BB962C8B-B14F-4D97-AF65-F5344CB8AC3E}">
        <p14:creationId xmlns:p14="http://schemas.microsoft.com/office/powerpoint/2010/main" val="172991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0" y="0"/>
            <a:ext cx="1409582" cy="885825"/>
          </a:xfrm>
          <a:prstGeom prst="rect">
            <a:avLst/>
          </a:prstGeom>
        </p:spPr>
      </p:pic>
      <p:pic>
        <p:nvPicPr>
          <p:cNvPr id="9" name="Picture 8" descr="A picture containing screenshot, text, rectangle, diagram&#10;&#10;Description automatically generated">
            <a:extLst>
              <a:ext uri="{FF2B5EF4-FFF2-40B4-BE49-F238E27FC236}">
                <a16:creationId xmlns:a16="http://schemas.microsoft.com/office/drawing/2014/main" id="{D8F6504C-B724-7632-515A-0700B0E680A2}"/>
              </a:ext>
            </a:extLst>
          </p:cNvPr>
          <p:cNvPicPr>
            <a:picLocks noChangeAspect="1"/>
          </p:cNvPicPr>
          <p:nvPr/>
        </p:nvPicPr>
        <p:blipFill rotWithShape="1">
          <a:blip r:embed="rId4"/>
          <a:srcRect l="3199" r="29927" b="11765"/>
          <a:stretch/>
        </p:blipFill>
        <p:spPr>
          <a:xfrm>
            <a:off x="213136" y="1831765"/>
            <a:ext cx="3898238" cy="2285999"/>
          </a:xfrm>
          <a:prstGeom prst="rect">
            <a:avLst/>
          </a:prstGeom>
        </p:spPr>
      </p:pic>
      <p:sp>
        <p:nvSpPr>
          <p:cNvPr id="10" name="TextBox 9">
            <a:extLst>
              <a:ext uri="{FF2B5EF4-FFF2-40B4-BE49-F238E27FC236}">
                <a16:creationId xmlns:a16="http://schemas.microsoft.com/office/drawing/2014/main" id="{F741C8CA-1A92-972A-4FE6-4947CB9327FC}"/>
              </a:ext>
            </a:extLst>
          </p:cNvPr>
          <p:cNvSpPr txBox="1"/>
          <p:nvPr/>
        </p:nvSpPr>
        <p:spPr>
          <a:xfrm>
            <a:off x="902363" y="1346775"/>
            <a:ext cx="3173048" cy="553998"/>
          </a:xfrm>
          <a:prstGeom prst="rect">
            <a:avLst/>
          </a:prstGeom>
          <a:noFill/>
        </p:spPr>
        <p:txBody>
          <a:bodyPr wrap="none" rtlCol="0">
            <a:spAutoFit/>
          </a:bodyPr>
          <a:lstStyle/>
          <a:p>
            <a:r>
              <a:rPr lang="en-US" sz="3000" dirty="0"/>
              <a:t>Step 1: JIVE Results</a:t>
            </a:r>
          </a:p>
        </p:txBody>
      </p:sp>
      <p:pic>
        <p:nvPicPr>
          <p:cNvPr id="13" name="Picture 12" descr="A picture containing screenshot, text, rectangle, diagram&#10;&#10;Description automatically generated">
            <a:extLst>
              <a:ext uri="{FF2B5EF4-FFF2-40B4-BE49-F238E27FC236}">
                <a16:creationId xmlns:a16="http://schemas.microsoft.com/office/drawing/2014/main" id="{73D43EBC-1199-8DA8-6D0F-600C465ACFC9}"/>
              </a:ext>
            </a:extLst>
          </p:cNvPr>
          <p:cNvPicPr>
            <a:picLocks noChangeAspect="1"/>
          </p:cNvPicPr>
          <p:nvPr/>
        </p:nvPicPr>
        <p:blipFill rotWithShape="1">
          <a:blip r:embed="rId4"/>
          <a:srcRect l="73789" t="22378" r="13002" b="58002"/>
          <a:stretch/>
        </p:blipFill>
        <p:spPr>
          <a:xfrm>
            <a:off x="4123406" y="2884572"/>
            <a:ext cx="770015" cy="508334"/>
          </a:xfrm>
          <a:prstGeom prst="rect">
            <a:avLst/>
          </a:prstGeom>
        </p:spPr>
      </p:pic>
    </p:spTree>
    <p:extLst>
      <p:ext uri="{BB962C8B-B14F-4D97-AF65-F5344CB8AC3E}">
        <p14:creationId xmlns:p14="http://schemas.microsoft.com/office/powerpoint/2010/main" val="476799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0" y="0"/>
            <a:ext cx="1409582" cy="885825"/>
          </a:xfrm>
          <a:prstGeom prst="rect">
            <a:avLst/>
          </a:prstGeom>
        </p:spPr>
      </p:pic>
      <p:pic>
        <p:nvPicPr>
          <p:cNvPr id="21" name="Picture 20" descr="A screenshot of a computer&#10;&#10;Description automatically generated with low confidence">
            <a:extLst>
              <a:ext uri="{FF2B5EF4-FFF2-40B4-BE49-F238E27FC236}">
                <a16:creationId xmlns:a16="http://schemas.microsoft.com/office/drawing/2014/main" id="{DA5D1A7D-14AD-3C6F-228B-5AA4ECDCD059}"/>
              </a:ext>
            </a:extLst>
          </p:cNvPr>
          <p:cNvPicPr>
            <a:picLocks noChangeAspect="1"/>
          </p:cNvPicPr>
          <p:nvPr/>
        </p:nvPicPr>
        <p:blipFill rotWithShape="1">
          <a:blip r:embed="rId4">
            <a:extLst>
              <a:ext uri="{28A0092B-C50C-407E-A947-70E740481C1C}">
                <a14:useLocalDpi xmlns:a14="http://schemas.microsoft.com/office/drawing/2010/main" val="0"/>
              </a:ext>
            </a:extLst>
          </a:blip>
          <a:srcRect r="68553" b="30811"/>
          <a:stretch/>
        </p:blipFill>
        <p:spPr>
          <a:xfrm>
            <a:off x="5648476" y="2189747"/>
            <a:ext cx="2875547" cy="1897982"/>
          </a:xfrm>
          <a:prstGeom prst="rect">
            <a:avLst/>
          </a:prstGeom>
        </p:spPr>
      </p:pic>
      <p:pic>
        <p:nvPicPr>
          <p:cNvPr id="9" name="Picture 8" descr="A picture containing screenshot, text, rectangle, diagram&#10;&#10;Description automatically generated">
            <a:extLst>
              <a:ext uri="{FF2B5EF4-FFF2-40B4-BE49-F238E27FC236}">
                <a16:creationId xmlns:a16="http://schemas.microsoft.com/office/drawing/2014/main" id="{D8F6504C-B724-7632-515A-0700B0E680A2}"/>
              </a:ext>
            </a:extLst>
          </p:cNvPr>
          <p:cNvPicPr>
            <a:picLocks noChangeAspect="1"/>
          </p:cNvPicPr>
          <p:nvPr/>
        </p:nvPicPr>
        <p:blipFill rotWithShape="1">
          <a:blip r:embed="rId5"/>
          <a:srcRect l="3199" r="29927" b="11765"/>
          <a:stretch/>
        </p:blipFill>
        <p:spPr>
          <a:xfrm>
            <a:off x="213136" y="1831765"/>
            <a:ext cx="3898238" cy="2285999"/>
          </a:xfrm>
          <a:prstGeom prst="rect">
            <a:avLst/>
          </a:prstGeom>
        </p:spPr>
      </p:pic>
      <p:sp>
        <p:nvSpPr>
          <p:cNvPr id="10" name="TextBox 9">
            <a:extLst>
              <a:ext uri="{FF2B5EF4-FFF2-40B4-BE49-F238E27FC236}">
                <a16:creationId xmlns:a16="http://schemas.microsoft.com/office/drawing/2014/main" id="{F741C8CA-1A92-972A-4FE6-4947CB9327FC}"/>
              </a:ext>
            </a:extLst>
          </p:cNvPr>
          <p:cNvSpPr txBox="1"/>
          <p:nvPr/>
        </p:nvSpPr>
        <p:spPr>
          <a:xfrm>
            <a:off x="902363" y="1346775"/>
            <a:ext cx="3173048" cy="553998"/>
          </a:xfrm>
          <a:prstGeom prst="rect">
            <a:avLst/>
          </a:prstGeom>
          <a:noFill/>
        </p:spPr>
        <p:txBody>
          <a:bodyPr wrap="none" rtlCol="0">
            <a:spAutoFit/>
          </a:bodyPr>
          <a:lstStyle/>
          <a:p>
            <a:r>
              <a:rPr lang="en-US" sz="3000" dirty="0"/>
              <a:t>Step 1: JIVE Results</a:t>
            </a:r>
          </a:p>
        </p:txBody>
      </p:sp>
      <p:sp>
        <p:nvSpPr>
          <p:cNvPr id="11" name="TextBox 10">
            <a:extLst>
              <a:ext uri="{FF2B5EF4-FFF2-40B4-BE49-F238E27FC236}">
                <a16:creationId xmlns:a16="http://schemas.microsoft.com/office/drawing/2014/main" id="{717156B5-8E20-C780-762C-71B66B0495E3}"/>
              </a:ext>
            </a:extLst>
          </p:cNvPr>
          <p:cNvSpPr txBox="1"/>
          <p:nvPr/>
        </p:nvSpPr>
        <p:spPr>
          <a:xfrm>
            <a:off x="5028498" y="1348258"/>
            <a:ext cx="4160113" cy="553998"/>
          </a:xfrm>
          <a:prstGeom prst="rect">
            <a:avLst/>
          </a:prstGeom>
          <a:noFill/>
        </p:spPr>
        <p:txBody>
          <a:bodyPr wrap="none" rtlCol="0">
            <a:spAutoFit/>
          </a:bodyPr>
          <a:lstStyle/>
          <a:p>
            <a:r>
              <a:rPr lang="en-US" sz="3000" dirty="0"/>
              <a:t>Step 2: Mediation Results</a:t>
            </a:r>
          </a:p>
        </p:txBody>
      </p:sp>
      <p:pic>
        <p:nvPicPr>
          <p:cNvPr id="13" name="Picture 12" descr="A picture containing screenshot, text, rectangle, diagram&#10;&#10;Description automatically generated">
            <a:extLst>
              <a:ext uri="{FF2B5EF4-FFF2-40B4-BE49-F238E27FC236}">
                <a16:creationId xmlns:a16="http://schemas.microsoft.com/office/drawing/2014/main" id="{73D43EBC-1199-8DA8-6D0F-600C465ACFC9}"/>
              </a:ext>
            </a:extLst>
          </p:cNvPr>
          <p:cNvPicPr>
            <a:picLocks noChangeAspect="1"/>
          </p:cNvPicPr>
          <p:nvPr/>
        </p:nvPicPr>
        <p:blipFill rotWithShape="1">
          <a:blip r:embed="rId5"/>
          <a:srcRect l="73789" t="22378" r="13002" b="58002"/>
          <a:stretch/>
        </p:blipFill>
        <p:spPr>
          <a:xfrm>
            <a:off x="4123406" y="2884572"/>
            <a:ext cx="770015" cy="508334"/>
          </a:xfrm>
          <a:prstGeom prst="rect">
            <a:avLst/>
          </a:prstGeom>
        </p:spPr>
      </p:pic>
    </p:spTree>
    <p:extLst>
      <p:ext uri="{BB962C8B-B14F-4D97-AF65-F5344CB8AC3E}">
        <p14:creationId xmlns:p14="http://schemas.microsoft.com/office/powerpoint/2010/main" val="1814862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25003" y="28575"/>
            <a:ext cx="1409582" cy="885825"/>
          </a:xfrm>
          <a:prstGeom prst="rect">
            <a:avLst/>
          </a:prstGeom>
        </p:spPr>
      </p:pic>
      <p:pic>
        <p:nvPicPr>
          <p:cNvPr id="21" name="Picture 20" descr="A screenshot of a computer&#10;&#10;Description automatically generated with low confidence">
            <a:extLst>
              <a:ext uri="{FF2B5EF4-FFF2-40B4-BE49-F238E27FC236}">
                <a16:creationId xmlns:a16="http://schemas.microsoft.com/office/drawing/2014/main" id="{DA5D1A7D-14AD-3C6F-228B-5AA4ECDCD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 y="1549001"/>
            <a:ext cx="9144000" cy="2743200"/>
          </a:xfrm>
          <a:prstGeom prst="rect">
            <a:avLst/>
          </a:prstGeom>
        </p:spPr>
      </p:pic>
      <p:sp>
        <p:nvSpPr>
          <p:cNvPr id="2" name="TextBox 1">
            <a:extLst>
              <a:ext uri="{FF2B5EF4-FFF2-40B4-BE49-F238E27FC236}">
                <a16:creationId xmlns:a16="http://schemas.microsoft.com/office/drawing/2014/main" id="{B8B48498-8207-1BA6-F53E-94C793680732}"/>
              </a:ext>
            </a:extLst>
          </p:cNvPr>
          <p:cNvSpPr txBox="1"/>
          <p:nvPr/>
        </p:nvSpPr>
        <p:spPr>
          <a:xfrm>
            <a:off x="1918337" y="94775"/>
            <a:ext cx="4602780" cy="1015663"/>
          </a:xfrm>
          <a:prstGeom prst="rect">
            <a:avLst/>
          </a:prstGeom>
          <a:noFill/>
        </p:spPr>
        <p:txBody>
          <a:bodyPr wrap="square" rtlCol="0">
            <a:spAutoFit/>
          </a:bodyPr>
          <a:lstStyle/>
          <a:p>
            <a:r>
              <a:rPr lang="en-US" sz="3000" dirty="0"/>
              <a:t>Feature Level Associations for Biological Interpretation</a:t>
            </a:r>
          </a:p>
        </p:txBody>
      </p:sp>
      <p:sp>
        <p:nvSpPr>
          <p:cNvPr id="5" name="Rectangle 4">
            <a:extLst>
              <a:ext uri="{FF2B5EF4-FFF2-40B4-BE49-F238E27FC236}">
                <a16:creationId xmlns:a16="http://schemas.microsoft.com/office/drawing/2014/main" id="{3D19559C-07B9-446D-F711-34A952ED4A9C}"/>
              </a:ext>
            </a:extLst>
          </p:cNvPr>
          <p:cNvSpPr/>
          <p:nvPr/>
        </p:nvSpPr>
        <p:spPr>
          <a:xfrm>
            <a:off x="2898843" y="1465634"/>
            <a:ext cx="6245157" cy="2853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2">
            <a:extLst>
              <a:ext uri="{28A0092B-C50C-407E-A947-70E740481C1C}">
                <a14:useLocalDpi xmlns:a14="http://schemas.microsoft.com/office/drawing/2010/main" val="0"/>
              </a:ext>
            </a:extLst>
          </a:blip>
          <a:srcRect l="47100" t="49019" r="29308" b="31773"/>
          <a:stretch/>
        </p:blipFill>
        <p:spPr>
          <a:xfrm>
            <a:off x="25003" y="28575"/>
            <a:ext cx="1409582" cy="885825"/>
          </a:xfrm>
          <a:prstGeom prst="rect">
            <a:avLst/>
          </a:prstGeom>
        </p:spPr>
      </p:pic>
      <p:pic>
        <p:nvPicPr>
          <p:cNvPr id="21" name="Picture 20" descr="A screenshot of a computer&#10;&#10;Description automatically generated with low confidence">
            <a:extLst>
              <a:ext uri="{FF2B5EF4-FFF2-40B4-BE49-F238E27FC236}">
                <a16:creationId xmlns:a16="http://schemas.microsoft.com/office/drawing/2014/main" id="{DA5D1A7D-14AD-3C6F-228B-5AA4ECDCD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 y="1549001"/>
            <a:ext cx="9144000" cy="2743200"/>
          </a:xfrm>
          <a:prstGeom prst="rect">
            <a:avLst/>
          </a:prstGeom>
        </p:spPr>
      </p:pic>
      <p:sp>
        <p:nvSpPr>
          <p:cNvPr id="2" name="TextBox 1">
            <a:extLst>
              <a:ext uri="{FF2B5EF4-FFF2-40B4-BE49-F238E27FC236}">
                <a16:creationId xmlns:a16="http://schemas.microsoft.com/office/drawing/2014/main" id="{B8B48498-8207-1BA6-F53E-94C793680732}"/>
              </a:ext>
            </a:extLst>
          </p:cNvPr>
          <p:cNvSpPr txBox="1"/>
          <p:nvPr/>
        </p:nvSpPr>
        <p:spPr>
          <a:xfrm>
            <a:off x="1918337" y="94775"/>
            <a:ext cx="4602780" cy="1015663"/>
          </a:xfrm>
          <a:prstGeom prst="rect">
            <a:avLst/>
          </a:prstGeom>
          <a:noFill/>
        </p:spPr>
        <p:txBody>
          <a:bodyPr wrap="square" rtlCol="0">
            <a:spAutoFit/>
          </a:bodyPr>
          <a:lstStyle/>
          <a:p>
            <a:r>
              <a:rPr lang="en-US" sz="3000" dirty="0"/>
              <a:t>Feature Level Associations for Biological Interpretation</a:t>
            </a:r>
          </a:p>
        </p:txBody>
      </p:sp>
      <p:sp>
        <p:nvSpPr>
          <p:cNvPr id="5" name="Rectangle 4">
            <a:extLst>
              <a:ext uri="{FF2B5EF4-FFF2-40B4-BE49-F238E27FC236}">
                <a16:creationId xmlns:a16="http://schemas.microsoft.com/office/drawing/2014/main" id="{50505096-EF85-EAA0-1FC2-9C596EF92F20}"/>
              </a:ext>
            </a:extLst>
          </p:cNvPr>
          <p:cNvSpPr/>
          <p:nvPr/>
        </p:nvSpPr>
        <p:spPr>
          <a:xfrm>
            <a:off x="192506" y="1804737"/>
            <a:ext cx="8301789" cy="487280"/>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40171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873956BF-6CEF-10E0-0074-54FFE09097B5}"/>
              </a:ext>
            </a:extLst>
          </p:cNvPr>
          <p:cNvPicPr>
            <a:picLocks noChangeAspect="1"/>
          </p:cNvPicPr>
          <p:nvPr/>
        </p:nvPicPr>
        <p:blipFill rotWithShape="1">
          <a:blip r:embed="rId3">
            <a:extLst>
              <a:ext uri="{28A0092B-C50C-407E-A947-70E740481C1C}">
                <a14:useLocalDpi xmlns:a14="http://schemas.microsoft.com/office/drawing/2010/main" val="0"/>
              </a:ext>
            </a:extLst>
          </a:blip>
          <a:srcRect l="47100" t="49019" r="29308" b="31773"/>
          <a:stretch/>
        </p:blipFill>
        <p:spPr>
          <a:xfrm>
            <a:off x="25003" y="28575"/>
            <a:ext cx="1409582" cy="885825"/>
          </a:xfrm>
          <a:prstGeom prst="rect">
            <a:avLst/>
          </a:prstGeom>
        </p:spPr>
      </p:pic>
      <p:pic>
        <p:nvPicPr>
          <p:cNvPr id="21" name="Picture 20" descr="A screenshot of a computer&#10;&#10;Description automatically generated with low confidence">
            <a:extLst>
              <a:ext uri="{FF2B5EF4-FFF2-40B4-BE49-F238E27FC236}">
                <a16:creationId xmlns:a16="http://schemas.microsoft.com/office/drawing/2014/main" id="{DA5D1A7D-14AD-3C6F-228B-5AA4ECDCD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 y="1549001"/>
            <a:ext cx="9144000" cy="2743200"/>
          </a:xfrm>
          <a:prstGeom prst="rect">
            <a:avLst/>
          </a:prstGeom>
        </p:spPr>
      </p:pic>
      <p:sp>
        <p:nvSpPr>
          <p:cNvPr id="2" name="TextBox 1">
            <a:extLst>
              <a:ext uri="{FF2B5EF4-FFF2-40B4-BE49-F238E27FC236}">
                <a16:creationId xmlns:a16="http://schemas.microsoft.com/office/drawing/2014/main" id="{B8B48498-8207-1BA6-F53E-94C793680732}"/>
              </a:ext>
            </a:extLst>
          </p:cNvPr>
          <p:cNvSpPr txBox="1"/>
          <p:nvPr/>
        </p:nvSpPr>
        <p:spPr>
          <a:xfrm>
            <a:off x="1918337" y="94775"/>
            <a:ext cx="4602780" cy="1015663"/>
          </a:xfrm>
          <a:prstGeom prst="rect">
            <a:avLst/>
          </a:prstGeom>
          <a:noFill/>
        </p:spPr>
        <p:txBody>
          <a:bodyPr wrap="square" rtlCol="0">
            <a:spAutoFit/>
          </a:bodyPr>
          <a:lstStyle/>
          <a:p>
            <a:r>
              <a:rPr lang="en-US" sz="3000" dirty="0"/>
              <a:t>Feature Level Associations for Biological Interpretation</a:t>
            </a:r>
          </a:p>
        </p:txBody>
      </p:sp>
      <p:sp>
        <p:nvSpPr>
          <p:cNvPr id="5" name="Rectangle 4">
            <a:extLst>
              <a:ext uri="{FF2B5EF4-FFF2-40B4-BE49-F238E27FC236}">
                <a16:creationId xmlns:a16="http://schemas.microsoft.com/office/drawing/2014/main" id="{50505096-EF85-EAA0-1FC2-9C596EF92F20}"/>
              </a:ext>
            </a:extLst>
          </p:cNvPr>
          <p:cNvSpPr/>
          <p:nvPr/>
        </p:nvSpPr>
        <p:spPr>
          <a:xfrm>
            <a:off x="68833" y="2286000"/>
            <a:ext cx="4978415" cy="44516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08479AC2-011C-D6F4-DB95-920D09D028D4}"/>
              </a:ext>
            </a:extLst>
          </p:cNvPr>
          <p:cNvSpPr/>
          <p:nvPr/>
        </p:nvSpPr>
        <p:spPr>
          <a:xfrm>
            <a:off x="63757" y="2731168"/>
            <a:ext cx="6367122" cy="171385"/>
          </a:xfrm>
          <a:prstGeom prst="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46603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6A4E2-4FF7-9EF7-E70E-C21947659770}"/>
              </a:ext>
            </a:extLst>
          </p:cNvPr>
          <p:cNvPicPr>
            <a:picLocks noChangeAspect="1"/>
          </p:cNvPicPr>
          <p:nvPr/>
        </p:nvPicPr>
        <p:blipFill>
          <a:blip r:embed="rId2"/>
          <a:stretch>
            <a:fillRect/>
          </a:stretch>
        </p:blipFill>
        <p:spPr>
          <a:xfrm>
            <a:off x="0" y="4119247"/>
            <a:ext cx="9144000" cy="1041374"/>
          </a:xfrm>
          <a:prstGeom prst="rect">
            <a:avLst/>
          </a:prstGeom>
        </p:spPr>
      </p:pic>
      <p:pic>
        <p:nvPicPr>
          <p:cNvPr id="4" name="Picture 3" descr="A picture containing text, diagram, screenshot&#10;&#10;Description automatically generated">
            <a:extLst>
              <a:ext uri="{FF2B5EF4-FFF2-40B4-BE49-F238E27FC236}">
                <a16:creationId xmlns:a16="http://schemas.microsoft.com/office/drawing/2014/main" id="{CC6D2526-6AC0-FA39-5492-B8031909F693}"/>
              </a:ext>
            </a:extLst>
          </p:cNvPr>
          <p:cNvPicPr>
            <a:picLocks noChangeAspect="1"/>
          </p:cNvPicPr>
          <p:nvPr/>
        </p:nvPicPr>
        <p:blipFill rotWithShape="1">
          <a:blip r:embed="rId3"/>
          <a:srcRect l="66917"/>
          <a:stretch/>
        </p:blipFill>
        <p:spPr>
          <a:xfrm>
            <a:off x="3836172" y="438739"/>
            <a:ext cx="1928521" cy="4663440"/>
          </a:xfrm>
          <a:prstGeom prst="rect">
            <a:avLst/>
          </a:prstGeom>
        </p:spPr>
      </p:pic>
      <p:pic>
        <p:nvPicPr>
          <p:cNvPr id="16" name="Picture 15">
            <a:extLst>
              <a:ext uri="{FF2B5EF4-FFF2-40B4-BE49-F238E27FC236}">
                <a16:creationId xmlns:a16="http://schemas.microsoft.com/office/drawing/2014/main" id="{6B2C97E5-4EFC-F57D-FD6C-5834F9195CF9}"/>
              </a:ext>
            </a:extLst>
          </p:cNvPr>
          <p:cNvPicPr>
            <a:picLocks noChangeAspect="1"/>
          </p:cNvPicPr>
          <p:nvPr/>
        </p:nvPicPr>
        <p:blipFill rotWithShape="1">
          <a:blip r:embed="rId4"/>
          <a:srcRect l="1" t="45858" r="-495" b="32530"/>
          <a:stretch/>
        </p:blipFill>
        <p:spPr>
          <a:xfrm>
            <a:off x="3360434" y="438739"/>
            <a:ext cx="1045672" cy="637998"/>
          </a:xfrm>
          <a:prstGeom prst="rect">
            <a:avLst/>
          </a:prstGeom>
        </p:spPr>
      </p:pic>
      <p:sp>
        <p:nvSpPr>
          <p:cNvPr id="7" name="Title 1">
            <a:extLst>
              <a:ext uri="{FF2B5EF4-FFF2-40B4-BE49-F238E27FC236}">
                <a16:creationId xmlns:a16="http://schemas.microsoft.com/office/drawing/2014/main" id="{8B6FCDEC-250A-6AC5-AE2E-FE529848CFBD}"/>
              </a:ext>
            </a:extLst>
          </p:cNvPr>
          <p:cNvSpPr txBox="1">
            <a:spLocks/>
          </p:cNvSpPr>
          <p:nvPr/>
        </p:nvSpPr>
        <p:spPr>
          <a:xfrm>
            <a:off x="304800" y="-58442"/>
            <a:ext cx="6508087" cy="438739"/>
          </a:xfrm>
          <a:prstGeom prst="rect">
            <a:avLst/>
          </a:prstGeom>
        </p:spPr>
        <p:txBody>
          <a:bodyPr anchor="t"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a:solidFill>
                  <a:schemeClr val="tx2"/>
                </a:solidFill>
              </a:rPr>
              <a:t>Approach 2: Intermediate Integration</a:t>
            </a:r>
          </a:p>
        </p:txBody>
      </p:sp>
    </p:spTree>
    <p:extLst>
      <p:ext uri="{BB962C8B-B14F-4D97-AF65-F5344CB8AC3E}">
        <p14:creationId xmlns:p14="http://schemas.microsoft.com/office/powerpoint/2010/main" val="2789688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6A4E2-4FF7-9EF7-E70E-C21947659770}"/>
              </a:ext>
            </a:extLst>
          </p:cNvPr>
          <p:cNvPicPr>
            <a:picLocks noChangeAspect="1"/>
          </p:cNvPicPr>
          <p:nvPr/>
        </p:nvPicPr>
        <p:blipFill>
          <a:blip r:embed="rId2"/>
          <a:stretch>
            <a:fillRect/>
          </a:stretch>
        </p:blipFill>
        <p:spPr>
          <a:xfrm>
            <a:off x="0" y="4119247"/>
            <a:ext cx="9144000" cy="1041374"/>
          </a:xfrm>
          <a:prstGeom prst="rect">
            <a:avLst/>
          </a:prstGeom>
        </p:spPr>
      </p:pic>
      <p:pic>
        <p:nvPicPr>
          <p:cNvPr id="6" name="Picture 5" descr="A picture containing text, diagram, screenshot&#10;&#10;Description automatically generated">
            <a:extLst>
              <a:ext uri="{FF2B5EF4-FFF2-40B4-BE49-F238E27FC236}">
                <a16:creationId xmlns:a16="http://schemas.microsoft.com/office/drawing/2014/main" id="{20770CE6-D2F8-B1BC-3260-EA8CB8A97143}"/>
              </a:ext>
            </a:extLst>
          </p:cNvPr>
          <p:cNvPicPr>
            <a:picLocks noChangeAspect="1"/>
          </p:cNvPicPr>
          <p:nvPr/>
        </p:nvPicPr>
        <p:blipFill rotWithShape="1">
          <a:blip r:embed="rId3"/>
          <a:srcRect r="66917"/>
          <a:stretch/>
        </p:blipFill>
        <p:spPr>
          <a:xfrm>
            <a:off x="989896" y="438739"/>
            <a:ext cx="1928521" cy="4663440"/>
          </a:xfrm>
          <a:prstGeom prst="rect">
            <a:avLst/>
          </a:prstGeom>
        </p:spPr>
      </p:pic>
      <p:pic>
        <p:nvPicPr>
          <p:cNvPr id="4" name="Picture 3" descr="A picture containing text, diagram, screenshot&#10;&#10;Description automatically generated">
            <a:extLst>
              <a:ext uri="{FF2B5EF4-FFF2-40B4-BE49-F238E27FC236}">
                <a16:creationId xmlns:a16="http://schemas.microsoft.com/office/drawing/2014/main" id="{CC6D2526-6AC0-FA39-5492-B8031909F693}"/>
              </a:ext>
            </a:extLst>
          </p:cNvPr>
          <p:cNvPicPr>
            <a:picLocks noChangeAspect="1"/>
          </p:cNvPicPr>
          <p:nvPr/>
        </p:nvPicPr>
        <p:blipFill rotWithShape="1">
          <a:blip r:embed="rId3"/>
          <a:srcRect l="66917"/>
          <a:stretch/>
        </p:blipFill>
        <p:spPr>
          <a:xfrm>
            <a:off x="3836172" y="438739"/>
            <a:ext cx="1928521" cy="4663440"/>
          </a:xfrm>
          <a:prstGeom prst="rect">
            <a:avLst/>
          </a:prstGeom>
        </p:spPr>
      </p:pic>
      <p:pic>
        <p:nvPicPr>
          <p:cNvPr id="9" name="Picture 8">
            <a:extLst>
              <a:ext uri="{FF2B5EF4-FFF2-40B4-BE49-F238E27FC236}">
                <a16:creationId xmlns:a16="http://schemas.microsoft.com/office/drawing/2014/main" id="{5734C7BE-C0A6-D20B-9ECE-07D6680A7F9D}"/>
              </a:ext>
            </a:extLst>
          </p:cNvPr>
          <p:cNvPicPr>
            <a:picLocks noChangeAspect="1"/>
          </p:cNvPicPr>
          <p:nvPr/>
        </p:nvPicPr>
        <p:blipFill rotWithShape="1">
          <a:blip r:embed="rId4"/>
          <a:srcRect l="1" t="23045" r="-495" b="56447"/>
          <a:stretch/>
        </p:blipFill>
        <p:spPr>
          <a:xfrm>
            <a:off x="258366" y="438739"/>
            <a:ext cx="1045672" cy="605407"/>
          </a:xfrm>
          <a:prstGeom prst="rect">
            <a:avLst/>
          </a:prstGeom>
        </p:spPr>
      </p:pic>
      <p:pic>
        <p:nvPicPr>
          <p:cNvPr id="16" name="Picture 15">
            <a:extLst>
              <a:ext uri="{FF2B5EF4-FFF2-40B4-BE49-F238E27FC236}">
                <a16:creationId xmlns:a16="http://schemas.microsoft.com/office/drawing/2014/main" id="{6B2C97E5-4EFC-F57D-FD6C-5834F9195CF9}"/>
              </a:ext>
            </a:extLst>
          </p:cNvPr>
          <p:cNvPicPr>
            <a:picLocks noChangeAspect="1"/>
          </p:cNvPicPr>
          <p:nvPr/>
        </p:nvPicPr>
        <p:blipFill rotWithShape="1">
          <a:blip r:embed="rId4"/>
          <a:srcRect l="1" t="45858" r="-495" b="32530"/>
          <a:stretch/>
        </p:blipFill>
        <p:spPr>
          <a:xfrm>
            <a:off x="3360434" y="438739"/>
            <a:ext cx="1045672" cy="637998"/>
          </a:xfrm>
          <a:prstGeom prst="rect">
            <a:avLst/>
          </a:prstGeom>
        </p:spPr>
      </p:pic>
      <p:sp>
        <p:nvSpPr>
          <p:cNvPr id="7" name="Title 1">
            <a:extLst>
              <a:ext uri="{FF2B5EF4-FFF2-40B4-BE49-F238E27FC236}">
                <a16:creationId xmlns:a16="http://schemas.microsoft.com/office/drawing/2014/main" id="{8B6FCDEC-250A-6AC5-AE2E-FE529848CFBD}"/>
              </a:ext>
            </a:extLst>
          </p:cNvPr>
          <p:cNvSpPr txBox="1">
            <a:spLocks/>
          </p:cNvSpPr>
          <p:nvPr/>
        </p:nvSpPr>
        <p:spPr>
          <a:xfrm>
            <a:off x="1134894" y="-58442"/>
            <a:ext cx="5677993" cy="438739"/>
          </a:xfrm>
          <a:prstGeom prst="rect">
            <a:avLst/>
          </a:prstGeom>
        </p:spPr>
        <p:txBody>
          <a:bodyPr anchor="t"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a:solidFill>
                  <a:schemeClr val="tx2"/>
                </a:solidFill>
              </a:rPr>
              <a:t>Approach 2: Early Integration</a:t>
            </a:r>
          </a:p>
        </p:txBody>
      </p:sp>
    </p:spTree>
    <p:extLst>
      <p:ext uri="{BB962C8B-B14F-4D97-AF65-F5344CB8AC3E}">
        <p14:creationId xmlns:p14="http://schemas.microsoft.com/office/powerpoint/2010/main" val="173080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p:nvPr>
        </p:nvSpPr>
        <p:spPr>
          <a:xfrm>
            <a:off x="771525" y="1475450"/>
            <a:ext cx="1971675" cy="1910443"/>
          </a:xfrm>
          <a:noFill/>
        </p:spPr>
        <p:txBody>
          <a:bodyPr vert="horz" lIns="68580" tIns="34290" rIns="68580" bIns="34290" rtlCol="0" anchor="ctr">
            <a:normAutofit fontScale="90000"/>
          </a:bodyPr>
          <a:lstStyle/>
          <a:p>
            <a:r>
              <a:rPr lang="en-US" sz="2700" b="1" dirty="0">
                <a:solidFill>
                  <a:srgbClr val="FFFFFF"/>
                </a:solidFill>
                <a:latin typeface="+mj-lt"/>
                <a:cs typeface="+mj-cs"/>
              </a:rPr>
              <a:t>Multiomic </a:t>
            </a:r>
            <a:r>
              <a:rPr lang="en-US" sz="2700" b="1" dirty="0">
                <a:solidFill>
                  <a:srgbClr val="FFFFFF"/>
                </a:solidFill>
              </a:rPr>
              <a:t>M</a:t>
            </a:r>
            <a:r>
              <a:rPr lang="en-US" sz="2700" b="1" dirty="0">
                <a:solidFill>
                  <a:srgbClr val="FFFFFF"/>
                </a:solidFill>
                <a:latin typeface="+mj-lt"/>
                <a:cs typeface="+mj-cs"/>
              </a:rPr>
              <a:t>ediation </a:t>
            </a:r>
            <a:r>
              <a:rPr lang="en-US" sz="2700" b="1" dirty="0">
                <a:solidFill>
                  <a:srgbClr val="FFFFFF"/>
                </a:solidFill>
              </a:rPr>
              <a:t>F</a:t>
            </a:r>
            <a:r>
              <a:rPr lang="en-US" sz="2700" b="1" dirty="0">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dirty="0"/>
          </a:p>
        </p:txBody>
      </p:sp>
      <p:sp>
        <p:nvSpPr>
          <p:cNvPr id="9" name="Rectangle 8">
            <a:extLst>
              <a:ext uri="{FF2B5EF4-FFF2-40B4-BE49-F238E27FC236}">
                <a16:creationId xmlns:a16="http://schemas.microsoft.com/office/drawing/2014/main" id="{CC46305B-3AB4-D0E7-26D1-D35A626CEC80}"/>
              </a:ext>
            </a:extLst>
          </p:cNvPr>
          <p:cNvSpPr/>
          <p:nvPr/>
        </p:nvSpPr>
        <p:spPr>
          <a:xfrm>
            <a:off x="4427622" y="1028700"/>
            <a:ext cx="4565984"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D6E13ACD-F8B3-3733-C64D-0B4991526177}"/>
              </a:ext>
            </a:extLst>
          </p:cNvPr>
          <p:cNvSpPr/>
          <p:nvPr/>
        </p:nvSpPr>
        <p:spPr>
          <a:xfrm>
            <a:off x="3380875" y="1445426"/>
            <a:ext cx="4565984" cy="3295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184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6A4E2-4FF7-9EF7-E70E-C21947659770}"/>
              </a:ext>
            </a:extLst>
          </p:cNvPr>
          <p:cNvPicPr>
            <a:picLocks noChangeAspect="1"/>
          </p:cNvPicPr>
          <p:nvPr/>
        </p:nvPicPr>
        <p:blipFill>
          <a:blip r:embed="rId3"/>
          <a:stretch>
            <a:fillRect/>
          </a:stretch>
        </p:blipFill>
        <p:spPr>
          <a:xfrm>
            <a:off x="0" y="4119247"/>
            <a:ext cx="9144000" cy="1041374"/>
          </a:xfrm>
          <a:prstGeom prst="rect">
            <a:avLst/>
          </a:prstGeom>
        </p:spPr>
      </p:pic>
      <p:pic>
        <p:nvPicPr>
          <p:cNvPr id="5" name="Picture 4" descr="A picture containing text, diagram, screenshot&#10;&#10;Description automatically generated">
            <a:extLst>
              <a:ext uri="{FF2B5EF4-FFF2-40B4-BE49-F238E27FC236}">
                <a16:creationId xmlns:a16="http://schemas.microsoft.com/office/drawing/2014/main" id="{DC2B21FA-9BAB-02ED-B9C5-C33009761B0E}"/>
              </a:ext>
            </a:extLst>
          </p:cNvPr>
          <p:cNvPicPr>
            <a:picLocks noChangeAspect="1"/>
          </p:cNvPicPr>
          <p:nvPr/>
        </p:nvPicPr>
        <p:blipFill rotWithShape="1">
          <a:blip r:embed="rId4"/>
          <a:srcRect l="33834" r="33083"/>
          <a:stretch/>
        </p:blipFill>
        <p:spPr>
          <a:xfrm>
            <a:off x="6714106" y="438739"/>
            <a:ext cx="1928521" cy="4663440"/>
          </a:xfrm>
          <a:prstGeom prst="rect">
            <a:avLst/>
          </a:prstGeom>
        </p:spPr>
      </p:pic>
      <p:pic>
        <p:nvPicPr>
          <p:cNvPr id="6" name="Picture 5" descr="A picture containing text, diagram, screenshot&#10;&#10;Description automatically generated">
            <a:extLst>
              <a:ext uri="{FF2B5EF4-FFF2-40B4-BE49-F238E27FC236}">
                <a16:creationId xmlns:a16="http://schemas.microsoft.com/office/drawing/2014/main" id="{20770CE6-D2F8-B1BC-3260-EA8CB8A97143}"/>
              </a:ext>
            </a:extLst>
          </p:cNvPr>
          <p:cNvPicPr>
            <a:picLocks noChangeAspect="1"/>
          </p:cNvPicPr>
          <p:nvPr/>
        </p:nvPicPr>
        <p:blipFill rotWithShape="1">
          <a:blip r:embed="rId4"/>
          <a:srcRect r="66917"/>
          <a:stretch/>
        </p:blipFill>
        <p:spPr>
          <a:xfrm>
            <a:off x="989896" y="438739"/>
            <a:ext cx="1928521" cy="4663440"/>
          </a:xfrm>
          <a:prstGeom prst="rect">
            <a:avLst/>
          </a:prstGeom>
        </p:spPr>
      </p:pic>
      <p:pic>
        <p:nvPicPr>
          <p:cNvPr id="4" name="Picture 3" descr="A picture containing text, diagram, screenshot&#10;&#10;Description automatically generated">
            <a:extLst>
              <a:ext uri="{FF2B5EF4-FFF2-40B4-BE49-F238E27FC236}">
                <a16:creationId xmlns:a16="http://schemas.microsoft.com/office/drawing/2014/main" id="{CC6D2526-6AC0-FA39-5492-B8031909F693}"/>
              </a:ext>
            </a:extLst>
          </p:cNvPr>
          <p:cNvPicPr>
            <a:picLocks noChangeAspect="1"/>
          </p:cNvPicPr>
          <p:nvPr/>
        </p:nvPicPr>
        <p:blipFill rotWithShape="1">
          <a:blip r:embed="rId4"/>
          <a:srcRect l="66917"/>
          <a:stretch/>
        </p:blipFill>
        <p:spPr>
          <a:xfrm>
            <a:off x="3836172" y="438739"/>
            <a:ext cx="1928521" cy="4663440"/>
          </a:xfrm>
          <a:prstGeom prst="rect">
            <a:avLst/>
          </a:prstGeom>
        </p:spPr>
      </p:pic>
      <p:pic>
        <p:nvPicPr>
          <p:cNvPr id="9" name="Picture 8">
            <a:extLst>
              <a:ext uri="{FF2B5EF4-FFF2-40B4-BE49-F238E27FC236}">
                <a16:creationId xmlns:a16="http://schemas.microsoft.com/office/drawing/2014/main" id="{5734C7BE-C0A6-D20B-9ECE-07D6680A7F9D}"/>
              </a:ext>
            </a:extLst>
          </p:cNvPr>
          <p:cNvPicPr>
            <a:picLocks noChangeAspect="1"/>
          </p:cNvPicPr>
          <p:nvPr/>
        </p:nvPicPr>
        <p:blipFill rotWithShape="1">
          <a:blip r:embed="rId5"/>
          <a:srcRect l="1" t="23045" r="-495" b="56447"/>
          <a:stretch/>
        </p:blipFill>
        <p:spPr>
          <a:xfrm>
            <a:off x="258366" y="438739"/>
            <a:ext cx="1045672" cy="605407"/>
          </a:xfrm>
          <a:prstGeom prst="rect">
            <a:avLst/>
          </a:prstGeom>
        </p:spPr>
      </p:pic>
      <p:pic>
        <p:nvPicPr>
          <p:cNvPr id="15" name="Picture 14">
            <a:extLst>
              <a:ext uri="{FF2B5EF4-FFF2-40B4-BE49-F238E27FC236}">
                <a16:creationId xmlns:a16="http://schemas.microsoft.com/office/drawing/2014/main" id="{FC724D39-D710-6CA6-904D-E8C590AD29FC}"/>
              </a:ext>
            </a:extLst>
          </p:cNvPr>
          <p:cNvPicPr>
            <a:picLocks noChangeAspect="1"/>
          </p:cNvPicPr>
          <p:nvPr/>
        </p:nvPicPr>
        <p:blipFill rotWithShape="1">
          <a:blip r:embed="rId5"/>
          <a:srcRect l="1" t="70370" r="-495" b="1192"/>
          <a:stretch/>
        </p:blipFill>
        <p:spPr>
          <a:xfrm>
            <a:off x="6144172" y="438739"/>
            <a:ext cx="1045672" cy="839522"/>
          </a:xfrm>
          <a:prstGeom prst="rect">
            <a:avLst/>
          </a:prstGeom>
        </p:spPr>
      </p:pic>
      <p:pic>
        <p:nvPicPr>
          <p:cNvPr id="16" name="Picture 15">
            <a:extLst>
              <a:ext uri="{FF2B5EF4-FFF2-40B4-BE49-F238E27FC236}">
                <a16:creationId xmlns:a16="http://schemas.microsoft.com/office/drawing/2014/main" id="{6B2C97E5-4EFC-F57D-FD6C-5834F9195CF9}"/>
              </a:ext>
            </a:extLst>
          </p:cNvPr>
          <p:cNvPicPr>
            <a:picLocks noChangeAspect="1"/>
          </p:cNvPicPr>
          <p:nvPr/>
        </p:nvPicPr>
        <p:blipFill rotWithShape="1">
          <a:blip r:embed="rId5"/>
          <a:srcRect l="1" t="45858" r="-495" b="32530"/>
          <a:stretch/>
        </p:blipFill>
        <p:spPr>
          <a:xfrm>
            <a:off x="3360434" y="438739"/>
            <a:ext cx="1045672" cy="637998"/>
          </a:xfrm>
          <a:prstGeom prst="rect">
            <a:avLst/>
          </a:prstGeom>
        </p:spPr>
      </p:pic>
      <p:sp>
        <p:nvSpPr>
          <p:cNvPr id="7" name="Title 1">
            <a:extLst>
              <a:ext uri="{FF2B5EF4-FFF2-40B4-BE49-F238E27FC236}">
                <a16:creationId xmlns:a16="http://schemas.microsoft.com/office/drawing/2014/main" id="{8B6FCDEC-250A-6AC5-AE2E-FE529848CFBD}"/>
              </a:ext>
            </a:extLst>
          </p:cNvPr>
          <p:cNvSpPr txBox="1">
            <a:spLocks/>
          </p:cNvSpPr>
          <p:nvPr/>
        </p:nvSpPr>
        <p:spPr>
          <a:xfrm>
            <a:off x="2181137" y="-58442"/>
            <a:ext cx="4631750" cy="438739"/>
          </a:xfrm>
          <a:prstGeom prst="rect">
            <a:avLst/>
          </a:prstGeom>
        </p:spPr>
        <p:txBody>
          <a:bodyPr anchor="t"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a:solidFill>
                  <a:schemeClr val="tx2"/>
                </a:solidFill>
              </a:rPr>
              <a:t>Approach 2: All Results</a:t>
            </a:r>
          </a:p>
        </p:txBody>
      </p:sp>
    </p:spTree>
    <p:extLst>
      <p:ext uri="{BB962C8B-B14F-4D97-AF65-F5344CB8AC3E}">
        <p14:creationId xmlns:p14="http://schemas.microsoft.com/office/powerpoint/2010/main" val="2894544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36E0FC7-427A-4819-8BFF-AB44630AE94E}"/>
              </a:ext>
            </a:extLst>
          </p:cNvPr>
          <p:cNvPicPr>
            <a:picLocks noChangeAspect="1"/>
          </p:cNvPicPr>
          <p:nvPr/>
        </p:nvPicPr>
        <p:blipFill>
          <a:blip r:embed="rId3"/>
          <a:stretch>
            <a:fillRect/>
          </a:stretch>
        </p:blipFill>
        <p:spPr>
          <a:xfrm>
            <a:off x="0" y="4119247"/>
            <a:ext cx="9144000" cy="1041374"/>
          </a:xfrm>
          <a:prstGeom prst="rect">
            <a:avLst/>
          </a:prstGeom>
        </p:spPr>
      </p:pic>
      <p:cxnSp>
        <p:nvCxnSpPr>
          <p:cNvPr id="41" name="Straight Arrow Connector 40">
            <a:extLst>
              <a:ext uri="{FF2B5EF4-FFF2-40B4-BE49-F238E27FC236}">
                <a16:creationId xmlns:a16="http://schemas.microsoft.com/office/drawing/2014/main" id="{ED1A5DE1-9C0C-40BF-B88F-215E4DB947E0}"/>
              </a:ext>
            </a:extLst>
          </p:cNvPr>
          <p:cNvCxnSpPr>
            <a:cxnSpLocks/>
            <a:stCxn id="25" idx="2"/>
            <a:endCxn id="51" idx="0"/>
          </p:cNvCxnSpPr>
          <p:nvPr/>
        </p:nvCxnSpPr>
        <p:spPr>
          <a:xfrm>
            <a:off x="4648326" y="3051062"/>
            <a:ext cx="1" cy="3110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31</a:t>
            </a:fld>
            <a:endParaRPr lang="en-US"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4689377-50FB-1B48-BBD4-30FB170C00CD}"/>
              </a:ext>
            </a:extLst>
          </p:cNvPr>
          <p:cNvSpPr/>
          <p:nvPr/>
        </p:nvSpPr>
        <p:spPr>
          <a:xfrm>
            <a:off x="6311055" y="3730256"/>
            <a:ext cx="1951917" cy="42415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Liver Injury</a:t>
            </a:r>
          </a:p>
        </p:txBody>
      </p:sp>
      <p:cxnSp>
        <p:nvCxnSpPr>
          <p:cNvPr id="33" name="Straight Arrow Connector 32">
            <a:extLst>
              <a:ext uri="{FF2B5EF4-FFF2-40B4-BE49-F238E27FC236}">
                <a16:creationId xmlns:a16="http://schemas.microsoft.com/office/drawing/2014/main" id="{628A63D4-3D33-BD49-935B-6EBFE7BEA95E}"/>
              </a:ext>
            </a:extLst>
          </p:cNvPr>
          <p:cNvCxnSpPr>
            <a:cxnSpLocks/>
            <a:stCxn id="7" idx="3"/>
            <a:endCxn id="51" idx="2"/>
          </p:cNvCxnSpPr>
          <p:nvPr/>
        </p:nvCxnSpPr>
        <p:spPr>
          <a:xfrm flipV="1">
            <a:off x="2985598" y="3578145"/>
            <a:ext cx="845606" cy="3667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35C590E-73CB-9342-BF3E-3095197C803C}"/>
              </a:ext>
            </a:extLst>
          </p:cNvPr>
          <p:cNvSpPr/>
          <p:nvPr/>
        </p:nvSpPr>
        <p:spPr>
          <a:xfrm>
            <a:off x="1817014" y="3762811"/>
            <a:ext cx="1168584" cy="3641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PFNA</a:t>
            </a:r>
          </a:p>
        </p:txBody>
      </p:sp>
      <p:cxnSp>
        <p:nvCxnSpPr>
          <p:cNvPr id="8" name="Straight Arrow Connector 7">
            <a:extLst>
              <a:ext uri="{FF2B5EF4-FFF2-40B4-BE49-F238E27FC236}">
                <a16:creationId xmlns:a16="http://schemas.microsoft.com/office/drawing/2014/main" id="{8B12B0A7-42BA-4F45-9DF9-279CFAE52463}"/>
              </a:ext>
            </a:extLst>
          </p:cNvPr>
          <p:cNvCxnSpPr>
            <a:cxnSpLocks/>
            <a:stCxn id="7" idx="3"/>
            <a:endCxn id="31" idx="1"/>
          </p:cNvCxnSpPr>
          <p:nvPr/>
        </p:nvCxnSpPr>
        <p:spPr>
          <a:xfrm flipV="1">
            <a:off x="2985598" y="3942336"/>
            <a:ext cx="3325457" cy="25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9D74DF-85E1-6747-818A-B71696CAB9F0}"/>
              </a:ext>
            </a:extLst>
          </p:cNvPr>
          <p:cNvCxnSpPr>
            <a:cxnSpLocks/>
            <a:stCxn id="51" idx="6"/>
            <a:endCxn id="31" idx="1"/>
          </p:cNvCxnSpPr>
          <p:nvPr/>
        </p:nvCxnSpPr>
        <p:spPr>
          <a:xfrm>
            <a:off x="5465449" y="3578145"/>
            <a:ext cx="845606" cy="36419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2B2B351-6FEA-437C-BA41-AA446AE76787}"/>
              </a:ext>
            </a:extLst>
          </p:cNvPr>
          <p:cNvGrpSpPr/>
          <p:nvPr/>
        </p:nvGrpSpPr>
        <p:grpSpPr>
          <a:xfrm>
            <a:off x="3831204" y="3362150"/>
            <a:ext cx="1634245" cy="431989"/>
            <a:chOff x="3871609" y="2788551"/>
            <a:chExt cx="1634245" cy="646331"/>
          </a:xfrm>
        </p:grpSpPr>
        <p:sp>
          <p:nvSpPr>
            <p:cNvPr id="51" name="Oval 50">
              <a:extLst>
                <a:ext uri="{FF2B5EF4-FFF2-40B4-BE49-F238E27FC236}">
                  <a16:creationId xmlns:a16="http://schemas.microsoft.com/office/drawing/2014/main" id="{95BB92B9-A3A7-4044-81AC-A6226EA5199F}"/>
                </a:ext>
              </a:extLst>
            </p:cNvPr>
            <p:cNvSpPr/>
            <p:nvPr/>
          </p:nvSpPr>
          <p:spPr>
            <a:xfrm>
              <a:off x="3871609" y="2788551"/>
              <a:ext cx="1634245" cy="646331"/>
            </a:xfrm>
            <a:prstGeom prst="ellipse">
              <a:avLst/>
            </a:prstGeom>
            <a:solidFill>
              <a:srgbClr val="7030A0"/>
            </a:solidFill>
            <a:ln>
              <a:solidFill>
                <a:srgbClr val="5E05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ndParaRPr>
            </a:p>
          </p:txBody>
        </p:sp>
        <p:sp>
          <p:nvSpPr>
            <p:cNvPr id="69" name="TextBox 68">
              <a:extLst>
                <a:ext uri="{FF2B5EF4-FFF2-40B4-BE49-F238E27FC236}">
                  <a16:creationId xmlns:a16="http://schemas.microsoft.com/office/drawing/2014/main" id="{78E6BE6E-53AE-4E30-B6D6-4A692177FAE6}"/>
                </a:ext>
              </a:extLst>
            </p:cNvPr>
            <p:cNvSpPr txBox="1"/>
            <p:nvPr/>
          </p:nvSpPr>
          <p:spPr>
            <a:xfrm>
              <a:off x="3927720" y="2835425"/>
              <a:ext cx="1522023" cy="552585"/>
            </a:xfrm>
            <a:prstGeom prst="rect">
              <a:avLst/>
            </a:prstGeom>
            <a:noFill/>
          </p:spPr>
          <p:txBody>
            <a:bodyPr wrap="square">
              <a:spAutoFit/>
            </a:bodyPr>
            <a:lstStyle/>
            <a:p>
              <a:pPr algn="ctr"/>
              <a:r>
                <a:rPr lang="en-US" b="1" dirty="0">
                  <a:solidFill>
                    <a:schemeClr val="bg1"/>
                  </a:solidFill>
                </a:rPr>
                <a:t>Clusters</a:t>
              </a:r>
            </a:p>
          </p:txBody>
        </p:sp>
      </p:grpSp>
      <p:pic>
        <p:nvPicPr>
          <p:cNvPr id="15" name="Picture 14">
            <a:extLst>
              <a:ext uri="{FF2B5EF4-FFF2-40B4-BE49-F238E27FC236}">
                <a16:creationId xmlns:a16="http://schemas.microsoft.com/office/drawing/2014/main" id="{25A0FC39-8FFC-6E4B-B884-74ADB1FF07F4}"/>
              </a:ext>
            </a:extLst>
          </p:cNvPr>
          <p:cNvPicPr>
            <a:picLocks noChangeAspect="1"/>
          </p:cNvPicPr>
          <p:nvPr/>
        </p:nvPicPr>
        <p:blipFill rotWithShape="1">
          <a:blip r:embed="rId4">
            <a:duotone>
              <a:schemeClr val="accent1">
                <a:shade val="45000"/>
                <a:satMod val="135000"/>
              </a:schemeClr>
              <a:prstClr val="white"/>
            </a:duotone>
          </a:blip>
          <a:srcRect l="2129" r="35224" b="11879"/>
          <a:stretch/>
        </p:blipFill>
        <p:spPr>
          <a:xfrm>
            <a:off x="295936" y="1128116"/>
            <a:ext cx="1646389" cy="1256134"/>
          </a:xfrm>
          <a:prstGeom prst="rect">
            <a:avLst/>
          </a:prstGeom>
        </p:spPr>
      </p:pic>
      <p:sp>
        <p:nvSpPr>
          <p:cNvPr id="19" name="Rectangle 18">
            <a:extLst>
              <a:ext uri="{FF2B5EF4-FFF2-40B4-BE49-F238E27FC236}">
                <a16:creationId xmlns:a16="http://schemas.microsoft.com/office/drawing/2014/main" id="{7F0C97C7-50FE-4047-A862-7A8679B1A3DC}"/>
              </a:ext>
            </a:extLst>
          </p:cNvPr>
          <p:cNvSpPr/>
          <p:nvPr/>
        </p:nvSpPr>
        <p:spPr>
          <a:xfrm>
            <a:off x="372856" y="667574"/>
            <a:ext cx="1489832" cy="42336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Epigenome</a:t>
            </a:r>
            <a:endParaRPr lang="en-US" sz="20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FBC38F3C-EBFD-4577-B1B3-59AB8A8EB7C1}"/>
              </a:ext>
            </a:extLst>
          </p:cNvPr>
          <p:cNvPicPr>
            <a:picLocks noChangeAspect="1"/>
          </p:cNvPicPr>
          <p:nvPr/>
        </p:nvPicPr>
        <p:blipFill rotWithShape="1">
          <a:blip r:embed="rId4">
            <a:duotone>
              <a:schemeClr val="accent6">
                <a:shade val="45000"/>
                <a:satMod val="135000"/>
              </a:schemeClr>
              <a:prstClr val="white"/>
            </a:duotone>
          </a:blip>
          <a:srcRect l="3015" r="38726" b="11879"/>
          <a:stretch/>
        </p:blipFill>
        <p:spPr>
          <a:xfrm>
            <a:off x="2073324" y="1128116"/>
            <a:ext cx="1531100" cy="1256134"/>
          </a:xfrm>
          <a:prstGeom prst="rect">
            <a:avLst/>
          </a:prstGeom>
        </p:spPr>
      </p:pic>
      <p:sp>
        <p:nvSpPr>
          <p:cNvPr id="21" name="Rectangle 20">
            <a:extLst>
              <a:ext uri="{FF2B5EF4-FFF2-40B4-BE49-F238E27FC236}">
                <a16:creationId xmlns:a16="http://schemas.microsoft.com/office/drawing/2014/main" id="{945D7340-7C10-4781-9898-7FB2A8915A7E}"/>
              </a:ext>
            </a:extLst>
          </p:cNvPr>
          <p:cNvSpPr/>
          <p:nvPr/>
        </p:nvSpPr>
        <p:spPr>
          <a:xfrm>
            <a:off x="2202626" y="671692"/>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miRNA</a:t>
            </a:r>
            <a:endParaRPr lang="en-US" sz="2800" dirty="0">
              <a:solidFill>
                <a:schemeClr val="tx1"/>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74B0D0C6-46B8-4F08-A37C-A75DF3EAA62B}"/>
              </a:ext>
            </a:extLst>
          </p:cNvPr>
          <p:cNvPicPr>
            <a:picLocks noChangeAspect="1"/>
          </p:cNvPicPr>
          <p:nvPr/>
        </p:nvPicPr>
        <p:blipFill rotWithShape="1">
          <a:blip r:embed="rId4">
            <a:duotone>
              <a:prstClr val="black"/>
              <a:schemeClr val="accent2">
                <a:tint val="45000"/>
                <a:satMod val="400000"/>
              </a:schemeClr>
            </a:duotone>
          </a:blip>
          <a:srcRect l="3016" r="22679" b="11879"/>
          <a:stretch/>
        </p:blipFill>
        <p:spPr>
          <a:xfrm>
            <a:off x="3735423" y="1128116"/>
            <a:ext cx="1952801" cy="1256134"/>
          </a:xfrm>
          <a:prstGeom prst="rect">
            <a:avLst/>
          </a:prstGeom>
        </p:spPr>
      </p:pic>
      <p:sp>
        <p:nvSpPr>
          <p:cNvPr id="28" name="Rectangle 27">
            <a:extLst>
              <a:ext uri="{FF2B5EF4-FFF2-40B4-BE49-F238E27FC236}">
                <a16:creationId xmlns:a16="http://schemas.microsoft.com/office/drawing/2014/main" id="{CAC891F9-7FFD-4D2E-9DD7-16968F156867}"/>
              </a:ext>
            </a:extLst>
          </p:cNvPr>
          <p:cNvSpPr/>
          <p:nvPr/>
        </p:nvSpPr>
        <p:spPr>
          <a:xfrm>
            <a:off x="3798192" y="643617"/>
            <a:ext cx="181853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Transcriptome</a:t>
            </a:r>
          </a:p>
        </p:txBody>
      </p:sp>
      <p:pic>
        <p:nvPicPr>
          <p:cNvPr id="32" name="Picture 31">
            <a:extLst>
              <a:ext uri="{FF2B5EF4-FFF2-40B4-BE49-F238E27FC236}">
                <a16:creationId xmlns:a16="http://schemas.microsoft.com/office/drawing/2014/main" id="{0C34BC62-65BA-4344-92CD-8BE9534329F3}"/>
              </a:ext>
            </a:extLst>
          </p:cNvPr>
          <p:cNvPicPr>
            <a:picLocks noChangeAspect="1"/>
          </p:cNvPicPr>
          <p:nvPr/>
        </p:nvPicPr>
        <p:blipFill rotWithShape="1">
          <a:blip r:embed="rId4">
            <a:duotone>
              <a:prstClr val="black"/>
              <a:schemeClr val="accent4">
                <a:tint val="45000"/>
                <a:satMod val="400000"/>
              </a:schemeClr>
            </a:duotone>
          </a:blip>
          <a:srcRect l="3016" r="38725" b="11879"/>
          <a:stretch/>
        </p:blipFill>
        <p:spPr>
          <a:xfrm>
            <a:off x="5819223" y="1128116"/>
            <a:ext cx="1531099" cy="1256134"/>
          </a:xfrm>
          <a:prstGeom prst="rect">
            <a:avLst/>
          </a:prstGeom>
        </p:spPr>
      </p:pic>
      <p:sp>
        <p:nvSpPr>
          <p:cNvPr id="34" name="Rectangle 33">
            <a:extLst>
              <a:ext uri="{FF2B5EF4-FFF2-40B4-BE49-F238E27FC236}">
                <a16:creationId xmlns:a16="http://schemas.microsoft.com/office/drawing/2014/main" id="{EC57C72E-9F94-43B0-ACD9-C6B8935E947D}"/>
              </a:ext>
            </a:extLst>
          </p:cNvPr>
          <p:cNvSpPr/>
          <p:nvPr/>
        </p:nvSpPr>
        <p:spPr>
          <a:xfrm>
            <a:off x="5939800" y="643617"/>
            <a:ext cx="1289944"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Proteome</a:t>
            </a:r>
          </a:p>
        </p:txBody>
      </p:sp>
      <p:pic>
        <p:nvPicPr>
          <p:cNvPr id="36" name="Picture 35">
            <a:extLst>
              <a:ext uri="{FF2B5EF4-FFF2-40B4-BE49-F238E27FC236}">
                <a16:creationId xmlns:a16="http://schemas.microsoft.com/office/drawing/2014/main" id="{93EBE36D-3E2F-47BD-BD49-16265A80C959}"/>
              </a:ext>
            </a:extLst>
          </p:cNvPr>
          <p:cNvPicPr>
            <a:picLocks noChangeAspect="1"/>
          </p:cNvPicPr>
          <p:nvPr/>
        </p:nvPicPr>
        <p:blipFill rotWithShape="1">
          <a:blip r:embed="rId4">
            <a:duotone>
              <a:prstClr val="black"/>
              <a:schemeClr val="accent3">
                <a:tint val="45000"/>
                <a:satMod val="400000"/>
              </a:schemeClr>
            </a:duotone>
          </a:blip>
          <a:srcRect l="3016" r="38725" b="11879"/>
          <a:stretch/>
        </p:blipFill>
        <p:spPr>
          <a:xfrm>
            <a:off x="7481319" y="1128116"/>
            <a:ext cx="1531099" cy="1256134"/>
          </a:xfrm>
          <a:prstGeom prst="rect">
            <a:avLst/>
          </a:prstGeom>
        </p:spPr>
      </p:pic>
      <p:sp>
        <p:nvSpPr>
          <p:cNvPr id="37" name="Rectangle 36">
            <a:extLst>
              <a:ext uri="{FF2B5EF4-FFF2-40B4-BE49-F238E27FC236}">
                <a16:creationId xmlns:a16="http://schemas.microsoft.com/office/drawing/2014/main" id="{1C66BC43-7B72-468F-8930-E4710C437FF7}"/>
              </a:ext>
            </a:extLst>
          </p:cNvPr>
          <p:cNvSpPr/>
          <p:nvPr/>
        </p:nvSpPr>
        <p:spPr>
          <a:xfrm>
            <a:off x="7519114" y="643617"/>
            <a:ext cx="1455508" cy="47127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Metabolome</a:t>
            </a:r>
          </a:p>
        </p:txBody>
      </p:sp>
      <p:sp>
        <p:nvSpPr>
          <p:cNvPr id="25" name="Rectangle 24">
            <a:extLst>
              <a:ext uri="{FF2B5EF4-FFF2-40B4-BE49-F238E27FC236}">
                <a16:creationId xmlns:a16="http://schemas.microsoft.com/office/drawing/2014/main" id="{CFED595F-DECE-4481-9994-1E44B14F044D}"/>
              </a:ext>
            </a:extLst>
          </p:cNvPr>
          <p:cNvSpPr/>
          <p:nvPr/>
        </p:nvSpPr>
        <p:spPr>
          <a:xfrm>
            <a:off x="4012078" y="2635935"/>
            <a:ext cx="1272496" cy="415127"/>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IntNMF</a:t>
            </a:r>
            <a:endParaRPr lang="en-US" sz="2800" dirty="0">
              <a:solidFill>
                <a:schemeClr val="tx1"/>
              </a:solidFill>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12DBA1D0-361D-48CD-9D93-2B5EBC2A2FF8}"/>
              </a:ext>
            </a:extLst>
          </p:cNvPr>
          <p:cNvSpPr/>
          <p:nvPr/>
        </p:nvSpPr>
        <p:spPr>
          <a:xfrm rot="16200000">
            <a:off x="4547808" y="-1859512"/>
            <a:ext cx="215072" cy="871414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59EE159-8D46-4C63-B483-C74D2671D35B}"/>
              </a:ext>
            </a:extLst>
          </p:cNvPr>
          <p:cNvSpPr txBox="1"/>
          <p:nvPr/>
        </p:nvSpPr>
        <p:spPr>
          <a:xfrm>
            <a:off x="2811123" y="4244709"/>
            <a:ext cx="4176080" cy="369332"/>
          </a:xfrm>
          <a:prstGeom prst="rect">
            <a:avLst/>
          </a:prstGeom>
          <a:noFill/>
        </p:spPr>
        <p:txBody>
          <a:bodyPr wrap="none" rtlCol="0">
            <a:spAutoFit/>
          </a:bodyPr>
          <a:lstStyle/>
          <a:p>
            <a:r>
              <a:rPr lang="en-US" dirty="0"/>
              <a:t>Mediation tested using r package </a:t>
            </a:r>
            <a:r>
              <a:rPr lang="en-US" b="1" i="1" dirty="0"/>
              <a:t>mediate</a:t>
            </a:r>
          </a:p>
        </p:txBody>
      </p:sp>
      <p:sp>
        <p:nvSpPr>
          <p:cNvPr id="30" name="Rectangle 29">
            <a:extLst>
              <a:ext uri="{FF2B5EF4-FFF2-40B4-BE49-F238E27FC236}">
                <a16:creationId xmlns:a16="http://schemas.microsoft.com/office/drawing/2014/main" id="{99CB56ED-B305-49AF-9CD1-E6B1AE5DB771}"/>
              </a:ext>
            </a:extLst>
          </p:cNvPr>
          <p:cNvSpPr/>
          <p:nvPr/>
        </p:nvSpPr>
        <p:spPr>
          <a:xfrm>
            <a:off x="1603559" y="3252944"/>
            <a:ext cx="6789592" cy="1344839"/>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0F6B94B-66B1-1123-7F53-207F7A2724B3}"/>
              </a:ext>
            </a:extLst>
          </p:cNvPr>
          <p:cNvSpPr txBox="1">
            <a:spLocks/>
          </p:cNvSpPr>
          <p:nvPr/>
        </p:nvSpPr>
        <p:spPr>
          <a:xfrm>
            <a:off x="216628" y="97037"/>
            <a:ext cx="8702565" cy="472657"/>
          </a:xfrm>
          <a:prstGeom prst="rect">
            <a:avLst/>
          </a:prstGeom>
        </p:spPr>
        <p:txBody>
          <a:bodyPr anchor="t" anchorCtr="0"/>
          <a:lstStyle>
            <a:lvl1pPr algn="ctr">
              <a:spcBef>
                <a:spcPct val="0"/>
              </a:spcBef>
              <a:buNone/>
              <a:defRPr sz="3000" b="1" baseline="0">
                <a:solidFill>
                  <a:schemeClr val="tx2"/>
                </a:solidFill>
                <a:latin typeface="+mj-lt"/>
                <a:ea typeface="+mj-ea"/>
                <a:cs typeface="+mj-cs"/>
              </a:defRPr>
            </a:lvl1pPr>
          </a:lstStyle>
          <a:p>
            <a:r>
              <a:rPr lang="en-US" dirty="0"/>
              <a:t>Dimensionality reduction could also be clustering</a:t>
            </a:r>
          </a:p>
        </p:txBody>
      </p:sp>
    </p:spTree>
    <p:extLst>
      <p:ext uri="{BB962C8B-B14F-4D97-AF65-F5344CB8AC3E}">
        <p14:creationId xmlns:p14="http://schemas.microsoft.com/office/powerpoint/2010/main" val="2334849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9A6A4C-2EB9-4284-9843-392524A9E76C}"/>
              </a:ext>
            </a:extLst>
          </p:cNvPr>
          <p:cNvSpPr>
            <a:spLocks noGrp="1"/>
          </p:cNvSpPr>
          <p:nvPr>
            <p:ph idx="1"/>
          </p:nvPr>
        </p:nvSpPr>
        <p:spPr>
          <a:xfrm>
            <a:off x="271582" y="1700299"/>
            <a:ext cx="3922295" cy="2650320"/>
          </a:xfrm>
        </p:spPr>
        <p:txBody>
          <a:bodyPr/>
          <a:lstStyle/>
          <a:p>
            <a:pPr marL="285750" indent="-285750">
              <a:buFont typeface="Arial" panose="020B0604020202020204" pitchFamily="34" charset="0"/>
              <a:buChar char="•"/>
            </a:pPr>
            <a:r>
              <a:rPr lang="en-US" sz="2400" dirty="0"/>
              <a:t>Consensus Matrix of IntNMF Results</a:t>
            </a:r>
          </a:p>
          <a:p>
            <a:pPr marL="285750" indent="-285750">
              <a:buFont typeface="Arial" panose="020B0604020202020204" pitchFamily="34" charset="0"/>
              <a:buChar char="•"/>
            </a:pPr>
            <a:r>
              <a:rPr lang="en-US" sz="2400" dirty="0"/>
              <a:t>Represents similarity between individuals</a:t>
            </a:r>
          </a:p>
          <a:p>
            <a:pPr marL="285750" indent="-285750">
              <a:buFont typeface="Arial" panose="020B0604020202020204" pitchFamily="34" charset="0"/>
              <a:buChar char="•"/>
            </a:pPr>
            <a:r>
              <a:rPr lang="en-US" sz="2400" dirty="0"/>
              <a:t>Three clear clusters</a:t>
            </a:r>
          </a:p>
          <a:p>
            <a:endParaRPr lang="en-US" dirty="0"/>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32</a:t>
            </a:fld>
            <a:endParaRPr lang="en-US"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093779BA-0755-45A7-8016-A56F94AAE671}"/>
              </a:ext>
            </a:extLst>
          </p:cNvPr>
          <p:cNvSpPr txBox="1">
            <a:spLocks/>
          </p:cNvSpPr>
          <p:nvPr/>
        </p:nvSpPr>
        <p:spPr>
          <a:xfrm>
            <a:off x="220717" y="268442"/>
            <a:ext cx="8702565" cy="524439"/>
          </a:xfrm>
          <a:prstGeom prst="rect">
            <a:avLst/>
          </a:prstGeom>
        </p:spPr>
        <p:txBody>
          <a:bodyPr anchor="t" anchorCtr="0"/>
          <a:lstStyle>
            <a:defPPr>
              <a:defRPr lang="en-US"/>
            </a:defPPr>
            <a:lvl1pPr algn="ctr">
              <a:spcBef>
                <a:spcPct val="0"/>
              </a:spcBef>
              <a:buNone/>
              <a:defRPr sz="3000" b="1" baseline="0">
                <a:solidFill>
                  <a:schemeClr val="tx2"/>
                </a:solidFill>
                <a:latin typeface="+mj-lt"/>
                <a:ea typeface="+mj-ea"/>
                <a:cs typeface="+mj-cs"/>
              </a:defRPr>
            </a:lvl1pPr>
          </a:lstStyle>
          <a:p>
            <a:r>
              <a:rPr lang="en-US" dirty="0"/>
              <a:t>Intermediate Integration, IntNMF: Consensus Matrix</a:t>
            </a:r>
          </a:p>
        </p:txBody>
      </p:sp>
      <p:pic>
        <p:nvPicPr>
          <p:cNvPr id="18" name="Picture 17" descr="Chart, treemap chart&#10;&#10;Description automatically generated">
            <a:extLst>
              <a:ext uri="{FF2B5EF4-FFF2-40B4-BE49-F238E27FC236}">
                <a16:creationId xmlns:a16="http://schemas.microsoft.com/office/drawing/2014/main" id="{C5034F64-494A-4EF3-8B02-4FECABB3108A}"/>
              </a:ext>
            </a:extLst>
          </p:cNvPr>
          <p:cNvPicPr>
            <a:picLocks noChangeAspect="1"/>
          </p:cNvPicPr>
          <p:nvPr/>
        </p:nvPicPr>
        <p:blipFill rotWithShape="1">
          <a:blip r:embed="rId2"/>
          <a:srcRect l="10077" t="7176" r="2680" b="7953"/>
          <a:stretch/>
        </p:blipFill>
        <p:spPr>
          <a:xfrm>
            <a:off x="4244741" y="1164657"/>
            <a:ext cx="4678542" cy="3185962"/>
          </a:xfrm>
          <a:prstGeom prst="rect">
            <a:avLst/>
          </a:prstGeom>
        </p:spPr>
      </p:pic>
    </p:spTree>
    <p:extLst>
      <p:ext uri="{BB962C8B-B14F-4D97-AF65-F5344CB8AC3E}">
        <p14:creationId xmlns:p14="http://schemas.microsoft.com/office/powerpoint/2010/main" val="3249013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9A6A4C-2EB9-4284-9843-392524A9E76C}"/>
              </a:ext>
            </a:extLst>
          </p:cNvPr>
          <p:cNvSpPr>
            <a:spLocks noGrp="1"/>
          </p:cNvSpPr>
          <p:nvPr>
            <p:ph idx="1"/>
          </p:nvPr>
        </p:nvSpPr>
        <p:spPr>
          <a:xfrm>
            <a:off x="627916" y="1100232"/>
            <a:ext cx="4362801" cy="2650320"/>
          </a:xfrm>
        </p:spPr>
        <p:txBody>
          <a:bodyPr/>
          <a:lstStyle/>
          <a:p>
            <a:pPr marL="285750" indent="-285750">
              <a:buFont typeface="Arial" panose="020B0604020202020204" pitchFamily="34" charset="0"/>
              <a:buChar char="•"/>
            </a:pPr>
            <a:r>
              <a:rPr lang="en-US" sz="2400" dirty="0" err="1"/>
              <a:t>IntNMF</a:t>
            </a:r>
            <a:r>
              <a:rPr lang="en-US" sz="2400" dirty="0"/>
              <a:t> performs well at identifying clusters of individuals with similar multi-omic profiles</a:t>
            </a:r>
          </a:p>
          <a:p>
            <a:pPr marL="285750" indent="-285750">
              <a:buFont typeface="Arial" panose="020B0604020202020204" pitchFamily="34" charset="0"/>
              <a:buChar char="•"/>
            </a:pPr>
            <a:endParaRPr lang="en-US" sz="2400" dirty="0"/>
          </a:p>
          <a:p>
            <a:pPr marL="0" indent="0">
              <a:buNone/>
            </a:pPr>
            <a:r>
              <a:rPr lang="en-US" sz="2400" dirty="0"/>
              <a:t>… but none of these clusters were associated with maternal arsenic  exposure</a:t>
            </a:r>
          </a:p>
          <a:p>
            <a:endParaRPr lang="en-US" dirty="0"/>
          </a:p>
        </p:txBody>
      </p:sp>
      <p:sp>
        <p:nvSpPr>
          <p:cNvPr id="4" name="Slide Number Placeholder 3">
            <a:extLst>
              <a:ext uri="{FF2B5EF4-FFF2-40B4-BE49-F238E27FC236}">
                <a16:creationId xmlns:a16="http://schemas.microsoft.com/office/drawing/2014/main" id="{0F678543-A079-2946-88C6-B395E76E9F3D}"/>
              </a:ext>
            </a:extLst>
          </p:cNvPr>
          <p:cNvSpPr txBox="1">
            <a:spLocks/>
          </p:cNvSpPr>
          <p:nvPr/>
        </p:nvSpPr>
        <p:spPr>
          <a:xfrm>
            <a:off x="-660928" y="5504601"/>
            <a:ext cx="818712" cy="49059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Arial" panose="020B0604020202020204" pitchFamily="34" charset="0"/>
                <a:cs typeface="Arial" panose="020B0604020202020204" pitchFamily="34" charset="0"/>
              </a:rPr>
              <a:pPr/>
              <a:t>33</a:t>
            </a:fld>
            <a:endParaRPr lang="en-US"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093779BA-0755-45A7-8016-A56F94AAE671}"/>
              </a:ext>
            </a:extLst>
          </p:cNvPr>
          <p:cNvSpPr txBox="1">
            <a:spLocks/>
          </p:cNvSpPr>
          <p:nvPr/>
        </p:nvSpPr>
        <p:spPr>
          <a:xfrm>
            <a:off x="220718" y="155069"/>
            <a:ext cx="8702565" cy="591551"/>
          </a:xfrm>
          <a:prstGeom prst="rect">
            <a:avLst/>
          </a:prstGeom>
        </p:spPr>
        <p:txBody>
          <a:bodyPr anchor="t" anchorCtr="0"/>
          <a:lstStyle>
            <a:defPPr>
              <a:defRPr lang="en-US"/>
            </a:defPPr>
            <a:lvl1pPr algn="ctr">
              <a:spcBef>
                <a:spcPct val="0"/>
              </a:spcBef>
              <a:buNone/>
              <a:defRPr sz="3000" b="1" baseline="0">
                <a:solidFill>
                  <a:schemeClr val="tx2"/>
                </a:solidFill>
                <a:latin typeface="+mj-lt"/>
                <a:ea typeface="+mj-ea"/>
                <a:cs typeface="+mj-cs"/>
              </a:defRPr>
            </a:lvl1pPr>
          </a:lstStyle>
          <a:p>
            <a:r>
              <a:rPr lang="en-US" dirty="0"/>
              <a:t>Intermediate Integration, IntNMF: Silhouette Plot</a:t>
            </a:r>
          </a:p>
        </p:txBody>
      </p:sp>
      <p:pic>
        <p:nvPicPr>
          <p:cNvPr id="6" name="Picture 5" descr="Chart&#10;&#10;Description automatically generated">
            <a:extLst>
              <a:ext uri="{FF2B5EF4-FFF2-40B4-BE49-F238E27FC236}">
                <a16:creationId xmlns:a16="http://schemas.microsoft.com/office/drawing/2014/main" id="{511BAC49-F382-4615-9005-6731341C1C90}"/>
              </a:ext>
            </a:extLst>
          </p:cNvPr>
          <p:cNvPicPr>
            <a:picLocks noChangeAspect="1"/>
          </p:cNvPicPr>
          <p:nvPr/>
        </p:nvPicPr>
        <p:blipFill rotWithShape="1">
          <a:blip r:embed="rId2"/>
          <a:srcRect l="29852" t="18745" r="36116" b="11111"/>
          <a:stretch/>
        </p:blipFill>
        <p:spPr>
          <a:xfrm>
            <a:off x="5807540" y="869330"/>
            <a:ext cx="2359906" cy="3404840"/>
          </a:xfrm>
          <a:prstGeom prst="rect">
            <a:avLst/>
          </a:prstGeom>
          <a:ln>
            <a:solidFill>
              <a:schemeClr val="tx1"/>
            </a:solidFill>
          </a:ln>
        </p:spPr>
      </p:pic>
    </p:spTree>
    <p:extLst>
      <p:ext uri="{BB962C8B-B14F-4D97-AF65-F5344CB8AC3E}">
        <p14:creationId xmlns:p14="http://schemas.microsoft.com/office/powerpoint/2010/main" val="325733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121561" y="916415"/>
            <a:ext cx="3799705" cy="1429096"/>
          </a:xfrm>
        </p:spPr>
        <p:txBody>
          <a:bodyPr/>
          <a:lstStyle/>
          <a:p>
            <a:r>
              <a:rPr lang="en-US" b="1" dirty="0"/>
              <a:t>Approach 3: Integrated/ quasi-mediation</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6" name="Rectangle 5">
            <a:extLst>
              <a:ext uri="{FF2B5EF4-FFF2-40B4-BE49-F238E27FC236}">
                <a16:creationId xmlns:a16="http://schemas.microsoft.com/office/drawing/2014/main" id="{5B8E12A6-1904-5B40-F438-40AB91377664}"/>
              </a:ext>
            </a:extLst>
          </p:cNvPr>
          <p:cNvSpPr/>
          <p:nvPr/>
        </p:nvSpPr>
        <p:spPr>
          <a:xfrm>
            <a:off x="7664116" y="595564"/>
            <a:ext cx="1341521" cy="34831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1">
            <a:extLst>
              <a:ext uri="{FF2B5EF4-FFF2-40B4-BE49-F238E27FC236}">
                <a16:creationId xmlns:a16="http://schemas.microsoft.com/office/drawing/2014/main" id="{6EC55A7A-A2E5-BE93-47E9-18551385684C}"/>
              </a:ext>
            </a:extLst>
          </p:cNvPr>
          <p:cNvSpPr txBox="1">
            <a:spLocks/>
          </p:cNvSpPr>
          <p:nvPr/>
        </p:nvSpPr>
        <p:spPr>
          <a:xfrm>
            <a:off x="391057" y="2714099"/>
            <a:ext cx="3260712" cy="824163"/>
          </a:xfrm>
          <a:prstGeom prst="rect">
            <a:avLst/>
          </a:prstGeom>
        </p:spPr>
        <p:txBody>
          <a:bodyPr anchor="t" anchorCtr="0"/>
          <a:lstStyle>
            <a:lvl1pPr algn="l" defTabSz="914377" rtl="0" eaLnBrk="1" latinLnBrk="0" hangingPunct="1">
              <a:lnSpc>
                <a:spcPct val="90000"/>
              </a:lnSpc>
              <a:spcBef>
                <a:spcPct val="0"/>
              </a:spcBef>
              <a:buNone/>
              <a:defRPr sz="4000" kern="1200" baseline="0">
                <a:solidFill>
                  <a:schemeClr val="tx2"/>
                </a:solidFill>
                <a:latin typeface="+mj-lt"/>
                <a:ea typeface="+mj-ea"/>
                <a:cs typeface="+mj-cs"/>
              </a:defRPr>
            </a:lvl1pPr>
          </a:lstStyle>
          <a:p>
            <a:pPr algn="ctr"/>
            <a:r>
              <a:rPr lang="en-US" sz="3000" i="1" dirty="0"/>
              <a:t>Identifying High Risk Populations</a:t>
            </a:r>
          </a:p>
        </p:txBody>
      </p:sp>
    </p:spTree>
    <p:extLst>
      <p:ext uri="{BB962C8B-B14F-4D97-AF65-F5344CB8AC3E}">
        <p14:creationId xmlns:p14="http://schemas.microsoft.com/office/powerpoint/2010/main" val="321569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20F4AED8-99CC-A684-2B86-386331C3CB97}"/>
              </a:ext>
            </a:extLst>
          </p:cNvPr>
          <p:cNvPicPr>
            <a:picLocks noChangeAspect="1"/>
          </p:cNvPicPr>
          <p:nvPr/>
        </p:nvPicPr>
        <p:blipFill rotWithShape="1">
          <a:blip r:embed="rId3">
            <a:extLst>
              <a:ext uri="{28A0092B-C50C-407E-A947-70E740481C1C}">
                <a14:useLocalDpi xmlns:a14="http://schemas.microsoft.com/office/drawing/2010/main" val="0"/>
              </a:ext>
            </a:extLst>
          </a:blip>
          <a:srcRect l="72092" t="29085" r="5763" b="53478"/>
          <a:stretch/>
        </p:blipFill>
        <p:spPr>
          <a:xfrm>
            <a:off x="779718" y="1644142"/>
            <a:ext cx="2776709" cy="1687436"/>
          </a:xfrm>
          <a:prstGeom prst="rect">
            <a:avLst/>
          </a:prstGeom>
        </p:spPr>
      </p:pic>
      <p:sp>
        <p:nvSpPr>
          <p:cNvPr id="4" name="Title 3">
            <a:extLst>
              <a:ext uri="{FF2B5EF4-FFF2-40B4-BE49-F238E27FC236}">
                <a16:creationId xmlns:a16="http://schemas.microsoft.com/office/drawing/2014/main" id="{F9672D90-059E-F978-299E-E1CA5596DF7E}"/>
              </a:ext>
            </a:extLst>
          </p:cNvPr>
          <p:cNvSpPr>
            <a:spLocks noGrp="1"/>
          </p:cNvSpPr>
          <p:nvPr>
            <p:ph type="title"/>
          </p:nvPr>
        </p:nvSpPr>
        <p:spPr>
          <a:xfrm>
            <a:off x="252628" y="212128"/>
            <a:ext cx="3830890" cy="1222389"/>
          </a:xfrm>
        </p:spPr>
        <p:txBody>
          <a:bodyPr anchor="t" anchorCtr="0"/>
          <a:lstStyle/>
          <a:p>
            <a:r>
              <a:rPr lang="en-US" sz="3000" b="1" dirty="0">
                <a:solidFill>
                  <a:schemeClr val="tx2"/>
                </a:solidFill>
                <a:latin typeface="+mj-lt"/>
                <a:cs typeface="+mj-cs"/>
              </a:rPr>
              <a:t>Results: Joint analysis, Early Integration</a:t>
            </a:r>
          </a:p>
        </p:txBody>
      </p:sp>
      <p:pic>
        <p:nvPicPr>
          <p:cNvPr id="6" name="Picture 5">
            <a:extLst>
              <a:ext uri="{FF2B5EF4-FFF2-40B4-BE49-F238E27FC236}">
                <a16:creationId xmlns:a16="http://schemas.microsoft.com/office/drawing/2014/main" id="{D44B807E-C249-EF11-DE42-2016633AA311}"/>
              </a:ext>
            </a:extLst>
          </p:cNvPr>
          <p:cNvPicPr>
            <a:picLocks noChangeAspect="1"/>
          </p:cNvPicPr>
          <p:nvPr/>
        </p:nvPicPr>
        <p:blipFill>
          <a:blip r:embed="rId4"/>
          <a:stretch>
            <a:fillRect/>
          </a:stretch>
        </p:blipFill>
        <p:spPr>
          <a:xfrm>
            <a:off x="5060483" y="212128"/>
            <a:ext cx="2632221" cy="4407313"/>
          </a:xfrm>
          <a:prstGeom prst="rect">
            <a:avLst/>
          </a:prstGeom>
        </p:spPr>
      </p:pic>
      <p:pic>
        <p:nvPicPr>
          <p:cNvPr id="2" name="Picture 1" descr="A picture containing text, screenshot&#10;&#10;Description automatically generated">
            <a:extLst>
              <a:ext uri="{FF2B5EF4-FFF2-40B4-BE49-F238E27FC236}">
                <a16:creationId xmlns:a16="http://schemas.microsoft.com/office/drawing/2014/main" id="{0D67F1F1-E551-3348-F8A4-5EDDE151D325}"/>
              </a:ext>
            </a:extLst>
          </p:cNvPr>
          <p:cNvPicPr>
            <a:picLocks noChangeAspect="1"/>
          </p:cNvPicPr>
          <p:nvPr/>
        </p:nvPicPr>
        <p:blipFill rotWithShape="1">
          <a:blip r:embed="rId5"/>
          <a:srcRect l="81898" t="64753" r="1706" b="17906"/>
          <a:stretch/>
        </p:blipFill>
        <p:spPr>
          <a:xfrm>
            <a:off x="7770519" y="2831248"/>
            <a:ext cx="1245140" cy="1000659"/>
          </a:xfrm>
          <a:prstGeom prst="rect">
            <a:avLst/>
          </a:prstGeom>
        </p:spPr>
      </p:pic>
      <p:pic>
        <p:nvPicPr>
          <p:cNvPr id="5" name="Picture 4" descr="A picture containing text, screenshot&#10;&#10;Description automatically generated">
            <a:extLst>
              <a:ext uri="{FF2B5EF4-FFF2-40B4-BE49-F238E27FC236}">
                <a16:creationId xmlns:a16="http://schemas.microsoft.com/office/drawing/2014/main" id="{743F2414-C222-31E4-3E02-8B4242224AB5}"/>
              </a:ext>
            </a:extLst>
          </p:cNvPr>
          <p:cNvPicPr>
            <a:picLocks noChangeAspect="1"/>
          </p:cNvPicPr>
          <p:nvPr/>
        </p:nvPicPr>
        <p:blipFill rotWithShape="1">
          <a:blip r:embed="rId5"/>
          <a:srcRect l="81786" t="48211" r="1876" b="35393"/>
          <a:stretch/>
        </p:blipFill>
        <p:spPr>
          <a:xfrm>
            <a:off x="7741712" y="650686"/>
            <a:ext cx="1302755" cy="993456"/>
          </a:xfrm>
          <a:prstGeom prst="rect">
            <a:avLst/>
          </a:prstGeom>
        </p:spPr>
      </p:pic>
    </p:spTree>
    <p:extLst>
      <p:ext uri="{BB962C8B-B14F-4D97-AF65-F5344CB8AC3E}">
        <p14:creationId xmlns:p14="http://schemas.microsoft.com/office/powerpoint/2010/main" val="106343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BCE82A18-904E-8E16-9E4C-157989A1D2BF}"/>
              </a:ext>
            </a:extLst>
          </p:cNvPr>
          <p:cNvPicPr>
            <a:picLocks noChangeAspect="1"/>
          </p:cNvPicPr>
          <p:nvPr/>
        </p:nvPicPr>
        <p:blipFill rotWithShape="1">
          <a:blip r:embed="rId3">
            <a:extLst>
              <a:ext uri="{28A0092B-C50C-407E-A947-70E740481C1C}">
                <a14:useLocalDpi xmlns:a14="http://schemas.microsoft.com/office/drawing/2010/main" val="0"/>
              </a:ext>
            </a:extLst>
          </a:blip>
          <a:srcRect l="72159" t="48781" r="3803" b="31840"/>
          <a:stretch/>
        </p:blipFill>
        <p:spPr>
          <a:xfrm>
            <a:off x="5963325" y="1893745"/>
            <a:ext cx="2781626" cy="1730535"/>
          </a:xfrm>
          <a:prstGeom prst="rect">
            <a:avLst/>
          </a:prstGeom>
        </p:spPr>
      </p:pic>
      <p:sp>
        <p:nvSpPr>
          <p:cNvPr id="8" name="Title 1">
            <a:extLst>
              <a:ext uri="{FF2B5EF4-FFF2-40B4-BE49-F238E27FC236}">
                <a16:creationId xmlns:a16="http://schemas.microsoft.com/office/drawing/2014/main" id="{168DE707-4348-BE9D-C51A-29DCDBB8C387}"/>
              </a:ext>
            </a:extLst>
          </p:cNvPr>
          <p:cNvSpPr txBox="1">
            <a:spLocks/>
          </p:cNvSpPr>
          <p:nvPr/>
        </p:nvSpPr>
        <p:spPr>
          <a:xfrm>
            <a:off x="664010" y="296765"/>
            <a:ext cx="7505432" cy="824163"/>
          </a:xfrm>
          <a:prstGeom prst="rect">
            <a:avLst/>
          </a:prstGeom>
        </p:spPr>
        <p:txBody>
          <a:bodyPr anchor="t" anchorCtr="0"/>
          <a:lstStyle>
            <a:lvl1pPr algn="ctr">
              <a:spcBef>
                <a:spcPct val="0"/>
              </a:spcBef>
              <a:buNone/>
              <a:defRPr sz="3000" b="1">
                <a:solidFill>
                  <a:schemeClr val="tx2"/>
                </a:solidFill>
                <a:latin typeface="+mj-lt"/>
                <a:ea typeface="+mj-ea"/>
                <a:cs typeface="+mj-cs"/>
              </a:defRPr>
            </a:lvl1pPr>
          </a:lstStyle>
          <a:p>
            <a:r>
              <a:rPr lang="en-US" dirty="0"/>
              <a:t>Joint analysis, intermediate integration</a:t>
            </a:r>
          </a:p>
        </p:txBody>
      </p:sp>
      <p:sp>
        <p:nvSpPr>
          <p:cNvPr id="11" name="TextBox 10">
            <a:extLst>
              <a:ext uri="{FF2B5EF4-FFF2-40B4-BE49-F238E27FC236}">
                <a16:creationId xmlns:a16="http://schemas.microsoft.com/office/drawing/2014/main" id="{39E8997A-30A9-4A55-04AB-F003D61BA926}"/>
              </a:ext>
            </a:extLst>
          </p:cNvPr>
          <p:cNvSpPr txBox="1"/>
          <p:nvPr/>
        </p:nvSpPr>
        <p:spPr>
          <a:xfrm>
            <a:off x="664010" y="1495452"/>
            <a:ext cx="4834422" cy="2623795"/>
          </a:xfrm>
          <a:prstGeom prst="rect">
            <a:avLst/>
          </a:prstGeom>
          <a:noFill/>
        </p:spPr>
        <p:txBody>
          <a:bodyPr wrap="square">
            <a:spAutoFit/>
          </a:bodyPr>
          <a:lstStyle/>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Modeling Omics in Parallel</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Extension of LUCID, an Integrative Clustering Model for Multi-omics</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Multiple omics (parallel and/or serial measurements)</a:t>
            </a:r>
          </a:p>
          <a:p>
            <a:pPr marL="214313" indent="-214313">
              <a:spcBef>
                <a:spcPts val="56"/>
              </a:spcBef>
              <a:buFont typeface="Arial" panose="020B0604020202020204" pitchFamily="34" charset="0"/>
              <a:buChar char="•"/>
              <a:defRPr/>
            </a:pPr>
            <a:r>
              <a:rPr lang="en-US" dirty="0">
                <a:latin typeface="Arial" panose="020B0604020202020204" pitchFamily="34" charset="0"/>
                <a:cs typeface="Arial" panose="020B0604020202020204" pitchFamily="34" charset="0"/>
              </a:rPr>
              <a:t>Handle block missingness, sporadic, and combined</a:t>
            </a:r>
          </a:p>
          <a:p>
            <a:pPr marL="214313" indent="-214313">
              <a:spcBef>
                <a:spcPts val="56"/>
              </a:spcBef>
              <a:buFont typeface="Arial" panose="020B0604020202020204" pitchFamily="34" charset="0"/>
              <a:buChar char="•"/>
              <a:defRPr/>
            </a:pPr>
            <a:r>
              <a:rPr lang="en-US" dirty="0">
                <a:latin typeface="Arial" panose="020B0604020202020204" pitchFamily="34" charset="0"/>
                <a:cs typeface="Arial" panose="020B0604020202020204" pitchFamily="34" charset="0"/>
              </a:rPr>
              <a:t>Estimate tuning parameters (</a:t>
            </a:r>
            <a:r>
              <a:rPr lang="en-US" dirty="0" err="1">
                <a:latin typeface="Arial" panose="020B0604020202020204" pitchFamily="34" charset="0"/>
                <a:cs typeface="Arial" panose="020B0604020202020204" pitchFamily="34" charset="0"/>
              </a:rPr>
              <a:t>xtune</a:t>
            </a:r>
            <a:r>
              <a:rPr lang="en-US" dirty="0">
                <a:latin typeface="Arial" panose="020B0604020202020204" pitchFamily="34" charset="0"/>
                <a:cs typeface="Arial" panose="020B0604020202020204" pitchFamily="34" charset="0"/>
              </a:rPr>
              <a:t>+)</a:t>
            </a:r>
          </a:p>
          <a:p>
            <a:pPr marL="214313" indent="-214313">
              <a:spcBef>
                <a:spcPts val="56"/>
              </a:spcBef>
              <a:buFont typeface="Arial" panose="020B0604020202020204" pitchFamily="34" charset="0"/>
              <a:buChar char="•"/>
              <a:defRPr/>
            </a:pPr>
            <a:r>
              <a:rPr lang="en-US" dirty="0">
                <a:latin typeface="Arial" panose="020B0604020202020204" pitchFamily="34" charset="0"/>
                <a:cs typeface="Arial" panose="020B0604020202020204" pitchFamily="34" charset="0"/>
              </a:rPr>
              <a:t>Incorporate prior covariates (</a:t>
            </a:r>
            <a:r>
              <a:rPr lang="en-US" dirty="0" err="1">
                <a:latin typeface="Arial" panose="020B0604020202020204" pitchFamily="34" charset="0"/>
                <a:cs typeface="Arial" panose="020B0604020202020204" pitchFamily="34" charset="0"/>
              </a:rPr>
              <a:t>xrnet</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005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3CE82-2856-A4FF-9A84-F80D9989F3ED}"/>
              </a:ext>
            </a:extLst>
          </p:cNvPr>
          <p:cNvPicPr>
            <a:picLocks noChangeAspect="1"/>
          </p:cNvPicPr>
          <p:nvPr/>
        </p:nvPicPr>
        <p:blipFill>
          <a:blip r:embed="rId3"/>
          <a:stretch>
            <a:fillRect/>
          </a:stretch>
        </p:blipFill>
        <p:spPr>
          <a:xfrm>
            <a:off x="0" y="4119247"/>
            <a:ext cx="9144000" cy="1041374"/>
          </a:xfrm>
          <a:prstGeom prst="rect">
            <a:avLst/>
          </a:prstGeom>
        </p:spPr>
      </p:pic>
      <p:pic>
        <p:nvPicPr>
          <p:cNvPr id="9" name="Picture 8">
            <a:extLst>
              <a:ext uri="{FF2B5EF4-FFF2-40B4-BE49-F238E27FC236}">
                <a16:creationId xmlns:a16="http://schemas.microsoft.com/office/drawing/2014/main" id="{8C9F653C-19F4-0A60-FF49-888CBF167FAE}"/>
              </a:ext>
            </a:extLst>
          </p:cNvPr>
          <p:cNvPicPr>
            <a:picLocks noChangeAspect="1"/>
          </p:cNvPicPr>
          <p:nvPr/>
        </p:nvPicPr>
        <p:blipFill>
          <a:blip r:embed="rId4"/>
          <a:stretch>
            <a:fillRect/>
          </a:stretch>
        </p:blipFill>
        <p:spPr>
          <a:xfrm>
            <a:off x="4811999" y="290365"/>
            <a:ext cx="3269991" cy="4717460"/>
          </a:xfrm>
          <a:prstGeom prst="rect">
            <a:avLst/>
          </a:prstGeom>
        </p:spPr>
      </p:pic>
      <p:sp>
        <p:nvSpPr>
          <p:cNvPr id="10" name="TextBox 9">
            <a:extLst>
              <a:ext uri="{FF2B5EF4-FFF2-40B4-BE49-F238E27FC236}">
                <a16:creationId xmlns:a16="http://schemas.microsoft.com/office/drawing/2014/main" id="{D8304764-B0DF-EDA4-37A7-0955145351D3}"/>
              </a:ext>
            </a:extLst>
          </p:cNvPr>
          <p:cNvSpPr txBox="1"/>
          <p:nvPr/>
        </p:nvSpPr>
        <p:spPr>
          <a:xfrm>
            <a:off x="405731" y="1922266"/>
            <a:ext cx="3613526" cy="2031325"/>
          </a:xfrm>
          <a:prstGeom prst="rect">
            <a:avLst/>
          </a:prstGeom>
          <a:noFill/>
        </p:spPr>
        <p:txBody>
          <a:bodyPr wrap="square" rtlCol="0">
            <a:spAutoFit/>
          </a:bodyPr>
          <a:lstStyle/>
          <a:p>
            <a:pPr defTabSz="342900">
              <a:defRPr/>
            </a:pPr>
            <a:r>
              <a:rPr lang="en-US" sz="2100" dirty="0">
                <a:solidFill>
                  <a:prstClr val="black"/>
                </a:solidFill>
                <a:latin typeface="Arial" panose="020B0604020202020204" pitchFamily="34" charset="0"/>
                <a:cs typeface="Arial" panose="020B0604020202020204" pitchFamily="34" charset="0"/>
              </a:rPr>
              <a:t>Integrated information on Environmental exposures, DNA methylation, protein levels, and transcripts can identify groups of children at elevated risk of liver injury</a:t>
            </a:r>
          </a:p>
        </p:txBody>
      </p:sp>
      <p:sp>
        <p:nvSpPr>
          <p:cNvPr id="12" name="Rectangle 11">
            <a:extLst>
              <a:ext uri="{FF2B5EF4-FFF2-40B4-BE49-F238E27FC236}">
                <a16:creationId xmlns:a16="http://schemas.microsoft.com/office/drawing/2014/main" id="{FF6E859D-6DDE-4D2D-C573-058B9631E942}"/>
              </a:ext>
            </a:extLst>
          </p:cNvPr>
          <p:cNvSpPr/>
          <p:nvPr/>
        </p:nvSpPr>
        <p:spPr>
          <a:xfrm>
            <a:off x="4679651" y="266930"/>
            <a:ext cx="3456806" cy="47174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a:solidFill>
                <a:prstClr val="white"/>
              </a:solidFill>
              <a:latin typeface="Corbel" panose="020B0503020204020204"/>
            </a:endParaRPr>
          </a:p>
        </p:txBody>
      </p:sp>
      <p:sp>
        <p:nvSpPr>
          <p:cNvPr id="2" name="Title 3">
            <a:extLst>
              <a:ext uri="{FF2B5EF4-FFF2-40B4-BE49-F238E27FC236}">
                <a16:creationId xmlns:a16="http://schemas.microsoft.com/office/drawing/2014/main" id="{92CEDD3E-44A5-162D-C0A2-33841018A565}"/>
              </a:ext>
            </a:extLst>
          </p:cNvPr>
          <p:cNvSpPr>
            <a:spLocks noGrp="1"/>
          </p:cNvSpPr>
          <p:nvPr>
            <p:ph type="title"/>
          </p:nvPr>
        </p:nvSpPr>
        <p:spPr>
          <a:xfrm>
            <a:off x="405731" y="534222"/>
            <a:ext cx="4079375" cy="1222389"/>
          </a:xfrm>
        </p:spPr>
        <p:txBody>
          <a:bodyPr anchor="t" anchorCtr="0"/>
          <a:lstStyle/>
          <a:p>
            <a:r>
              <a:rPr lang="en-US" sz="3000" b="1" dirty="0">
                <a:solidFill>
                  <a:schemeClr val="tx2"/>
                </a:solidFill>
                <a:latin typeface="+mj-lt"/>
                <a:cs typeface="+mj-cs"/>
              </a:rPr>
              <a:t>Results: Joint analysis, intermediate integration</a:t>
            </a:r>
          </a:p>
        </p:txBody>
      </p:sp>
      <p:pic>
        <p:nvPicPr>
          <p:cNvPr id="3" name="Picture 2" descr="A picture containing text, screenshot&#10;&#10;Description automatically generated">
            <a:extLst>
              <a:ext uri="{FF2B5EF4-FFF2-40B4-BE49-F238E27FC236}">
                <a16:creationId xmlns:a16="http://schemas.microsoft.com/office/drawing/2014/main" id="{151CDB58-1152-0505-1036-0A6843E397C3}"/>
              </a:ext>
            </a:extLst>
          </p:cNvPr>
          <p:cNvPicPr>
            <a:picLocks noChangeAspect="1"/>
          </p:cNvPicPr>
          <p:nvPr/>
        </p:nvPicPr>
        <p:blipFill rotWithShape="1">
          <a:blip r:embed="rId5"/>
          <a:srcRect l="81898" t="64753" r="1706" b="17906"/>
          <a:stretch/>
        </p:blipFill>
        <p:spPr>
          <a:xfrm>
            <a:off x="8152258" y="2398295"/>
            <a:ext cx="923245" cy="741968"/>
          </a:xfrm>
          <a:prstGeom prst="rect">
            <a:avLst/>
          </a:prstGeom>
        </p:spPr>
      </p:pic>
      <p:pic>
        <p:nvPicPr>
          <p:cNvPr id="4" name="Picture 3" descr="A picture containing text, screenshot&#10;&#10;Description automatically generated">
            <a:extLst>
              <a:ext uri="{FF2B5EF4-FFF2-40B4-BE49-F238E27FC236}">
                <a16:creationId xmlns:a16="http://schemas.microsoft.com/office/drawing/2014/main" id="{2D5722E1-55E0-AE3A-7D23-A7070F8DD858}"/>
              </a:ext>
            </a:extLst>
          </p:cNvPr>
          <p:cNvPicPr>
            <a:picLocks noChangeAspect="1"/>
          </p:cNvPicPr>
          <p:nvPr/>
        </p:nvPicPr>
        <p:blipFill rotWithShape="1">
          <a:blip r:embed="rId5"/>
          <a:srcRect l="81786" t="48211" r="1876" b="35393"/>
          <a:stretch/>
        </p:blipFill>
        <p:spPr>
          <a:xfrm>
            <a:off x="8198308" y="3637358"/>
            <a:ext cx="829374" cy="632465"/>
          </a:xfrm>
          <a:prstGeom prst="rect">
            <a:avLst/>
          </a:prstGeom>
        </p:spPr>
      </p:pic>
      <p:pic>
        <p:nvPicPr>
          <p:cNvPr id="6" name="Picture 5" descr="A picture containing text, screenshot&#10;&#10;Description automatically generated">
            <a:extLst>
              <a:ext uri="{FF2B5EF4-FFF2-40B4-BE49-F238E27FC236}">
                <a16:creationId xmlns:a16="http://schemas.microsoft.com/office/drawing/2014/main" id="{911CDFDD-ED25-D36E-BA76-433F802BE1AF}"/>
              </a:ext>
            </a:extLst>
          </p:cNvPr>
          <p:cNvPicPr>
            <a:picLocks noChangeAspect="1"/>
          </p:cNvPicPr>
          <p:nvPr/>
        </p:nvPicPr>
        <p:blipFill rotWithShape="1">
          <a:blip r:embed="rId5"/>
          <a:srcRect l="82154" t="11158" r="1876" b="67766"/>
          <a:stretch/>
        </p:blipFill>
        <p:spPr>
          <a:xfrm>
            <a:off x="8196119" y="625561"/>
            <a:ext cx="879384" cy="881936"/>
          </a:xfrm>
          <a:prstGeom prst="rect">
            <a:avLst/>
          </a:prstGeom>
        </p:spPr>
      </p:pic>
    </p:spTree>
    <p:extLst>
      <p:ext uri="{BB962C8B-B14F-4D97-AF65-F5344CB8AC3E}">
        <p14:creationId xmlns:p14="http://schemas.microsoft.com/office/powerpoint/2010/main" val="592793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CE2FB-444C-FC0E-1908-8007BFE95558}"/>
              </a:ext>
            </a:extLst>
          </p:cNvPr>
          <p:cNvPicPr>
            <a:picLocks noChangeAspect="1"/>
          </p:cNvPicPr>
          <p:nvPr/>
        </p:nvPicPr>
        <p:blipFill>
          <a:blip r:embed="rId2"/>
          <a:stretch>
            <a:fillRect/>
          </a:stretch>
        </p:blipFill>
        <p:spPr>
          <a:xfrm>
            <a:off x="0" y="4119247"/>
            <a:ext cx="9144000" cy="1041374"/>
          </a:xfrm>
          <a:prstGeom prst="rect">
            <a:avLst/>
          </a:prstGeom>
        </p:spPr>
      </p:pic>
      <p:sp>
        <p:nvSpPr>
          <p:cNvPr id="2" name="Title 1">
            <a:extLst>
              <a:ext uri="{FF2B5EF4-FFF2-40B4-BE49-F238E27FC236}">
                <a16:creationId xmlns:a16="http://schemas.microsoft.com/office/drawing/2014/main" id="{5FF366E7-F7C0-9ADF-64D6-454819959F51}"/>
              </a:ext>
            </a:extLst>
          </p:cNvPr>
          <p:cNvSpPr>
            <a:spLocks noGrp="1"/>
          </p:cNvSpPr>
          <p:nvPr>
            <p:ph type="title"/>
          </p:nvPr>
        </p:nvSpPr>
        <p:spPr>
          <a:xfrm>
            <a:off x="924388" y="157150"/>
            <a:ext cx="7019406" cy="543602"/>
          </a:xfrm>
        </p:spPr>
        <p:txBody>
          <a:bodyPr anchor="t" anchorCtr="0"/>
          <a:lstStyle/>
          <a:p>
            <a:r>
              <a:rPr lang="en-US" sz="3000" b="1" dirty="0">
                <a:solidFill>
                  <a:schemeClr val="tx2"/>
                </a:solidFill>
                <a:latin typeface="+mj-lt"/>
                <a:cs typeface="+mj-cs"/>
              </a:rPr>
              <a:t>Results: LUCID, Late Integration (In Serial)</a:t>
            </a:r>
          </a:p>
        </p:txBody>
      </p:sp>
      <p:pic>
        <p:nvPicPr>
          <p:cNvPr id="4" name="Picture 3" descr="Diagram&#10;&#10;Description automatically generated">
            <a:extLst>
              <a:ext uri="{FF2B5EF4-FFF2-40B4-BE49-F238E27FC236}">
                <a16:creationId xmlns:a16="http://schemas.microsoft.com/office/drawing/2014/main" id="{CCD220D2-8142-C696-2F19-FC5D48B46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36" y="861852"/>
            <a:ext cx="7919036" cy="4124498"/>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89F7DC3A-2DD4-3EA6-8E45-FA0754D84DB0}"/>
              </a:ext>
            </a:extLst>
          </p:cNvPr>
          <p:cNvPicPr>
            <a:picLocks noChangeAspect="1"/>
          </p:cNvPicPr>
          <p:nvPr/>
        </p:nvPicPr>
        <p:blipFill rotWithShape="1">
          <a:blip r:embed="rId4">
            <a:extLst>
              <a:ext uri="{28A0092B-C50C-407E-A947-70E740481C1C}">
                <a14:useLocalDpi xmlns:a14="http://schemas.microsoft.com/office/drawing/2010/main" val="0"/>
              </a:ext>
            </a:extLst>
          </a:blip>
          <a:srcRect l="71876" t="70446" r="3053" b="6748"/>
          <a:stretch/>
        </p:blipFill>
        <p:spPr>
          <a:xfrm>
            <a:off x="6705829" y="984348"/>
            <a:ext cx="2099603" cy="1473988"/>
          </a:xfrm>
          <a:prstGeom prst="rect">
            <a:avLst/>
          </a:prstGeom>
        </p:spPr>
      </p:pic>
      <p:pic>
        <p:nvPicPr>
          <p:cNvPr id="6" name="Picture 5" descr="A picture containing text, screenshot&#10;&#10;Description automatically generated">
            <a:extLst>
              <a:ext uri="{FF2B5EF4-FFF2-40B4-BE49-F238E27FC236}">
                <a16:creationId xmlns:a16="http://schemas.microsoft.com/office/drawing/2014/main" id="{2BBBEF1C-7FD8-0F8F-0EBB-DB67D4A28926}"/>
              </a:ext>
            </a:extLst>
          </p:cNvPr>
          <p:cNvPicPr>
            <a:picLocks noChangeAspect="1"/>
          </p:cNvPicPr>
          <p:nvPr/>
        </p:nvPicPr>
        <p:blipFill rotWithShape="1">
          <a:blip r:embed="rId5"/>
          <a:srcRect l="81898" t="64753" r="1706" b="17906"/>
          <a:stretch/>
        </p:blipFill>
        <p:spPr>
          <a:xfrm>
            <a:off x="4434091" y="4481638"/>
            <a:ext cx="736447" cy="591847"/>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BC037756-C4A4-E0F6-B2CE-4F9AC6968EDE}"/>
              </a:ext>
            </a:extLst>
          </p:cNvPr>
          <p:cNvPicPr>
            <a:picLocks noChangeAspect="1"/>
          </p:cNvPicPr>
          <p:nvPr/>
        </p:nvPicPr>
        <p:blipFill rotWithShape="1">
          <a:blip r:embed="rId5"/>
          <a:srcRect l="81786" t="48211" r="1876" b="35393"/>
          <a:stretch/>
        </p:blipFill>
        <p:spPr>
          <a:xfrm>
            <a:off x="2814711" y="3549591"/>
            <a:ext cx="805014" cy="613889"/>
          </a:xfrm>
          <a:prstGeom prst="rect">
            <a:avLst/>
          </a:prstGeom>
        </p:spPr>
      </p:pic>
      <p:pic>
        <p:nvPicPr>
          <p:cNvPr id="8" name="Picture 7" descr="A picture containing text, screenshot&#10;&#10;Description automatically generated">
            <a:extLst>
              <a:ext uri="{FF2B5EF4-FFF2-40B4-BE49-F238E27FC236}">
                <a16:creationId xmlns:a16="http://schemas.microsoft.com/office/drawing/2014/main" id="{3CADEC24-CDE9-EB4E-D21A-FFBEECE496AC}"/>
              </a:ext>
            </a:extLst>
          </p:cNvPr>
          <p:cNvPicPr>
            <a:picLocks noChangeAspect="1"/>
          </p:cNvPicPr>
          <p:nvPr/>
        </p:nvPicPr>
        <p:blipFill rotWithShape="1">
          <a:blip r:embed="rId5"/>
          <a:srcRect l="82154" t="11158" r="1876" b="67766"/>
          <a:stretch/>
        </p:blipFill>
        <p:spPr>
          <a:xfrm>
            <a:off x="1048649" y="1965888"/>
            <a:ext cx="879384" cy="881936"/>
          </a:xfrm>
          <a:prstGeom prst="rect">
            <a:avLst/>
          </a:prstGeom>
        </p:spPr>
      </p:pic>
    </p:spTree>
    <p:extLst>
      <p:ext uri="{BB962C8B-B14F-4D97-AF65-F5344CB8AC3E}">
        <p14:creationId xmlns:p14="http://schemas.microsoft.com/office/powerpoint/2010/main" val="4079817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906-28B1-B9BD-E422-8D88C5FCDF0D}"/>
              </a:ext>
            </a:extLst>
          </p:cNvPr>
          <p:cNvSpPr>
            <a:spLocks noGrp="1"/>
          </p:cNvSpPr>
          <p:nvPr>
            <p:ph type="title"/>
          </p:nvPr>
        </p:nvSpPr>
        <p:spPr>
          <a:xfrm>
            <a:off x="174673" y="1047717"/>
            <a:ext cx="3871895" cy="2760885"/>
          </a:xfrm>
        </p:spPr>
        <p:txBody>
          <a:bodyPr/>
          <a:lstStyle/>
          <a:p>
            <a:r>
              <a:rPr lang="en-US" dirty="0"/>
              <a:t>Different Approaches for Integration Provide Complementary Insights on Environmental Drivers of Disease </a:t>
            </a:r>
          </a:p>
        </p:txBody>
      </p:sp>
      <p:pic>
        <p:nvPicPr>
          <p:cNvPr id="5" name="Picture 4" descr="A picture containing diagram&#10;&#10;Description automatically generated">
            <a:extLst>
              <a:ext uri="{FF2B5EF4-FFF2-40B4-BE49-F238E27FC236}">
                <a16:creationId xmlns:a16="http://schemas.microsoft.com/office/drawing/2014/main" id="{0D35F0E1-25BA-87DF-0027-FD5C5033A268}"/>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4046568" y="284036"/>
            <a:ext cx="5010937" cy="3866859"/>
          </a:xfrm>
          <a:prstGeom prst="rect">
            <a:avLst/>
          </a:prstGeom>
        </p:spPr>
      </p:pic>
      <p:sp>
        <p:nvSpPr>
          <p:cNvPr id="7" name="TextBox 6">
            <a:extLst>
              <a:ext uri="{FF2B5EF4-FFF2-40B4-BE49-F238E27FC236}">
                <a16:creationId xmlns:a16="http://schemas.microsoft.com/office/drawing/2014/main" id="{5CCB74A3-FB5D-D620-89CD-10437B97B20C}"/>
              </a:ext>
            </a:extLst>
          </p:cNvPr>
          <p:cNvSpPr txBox="1"/>
          <p:nvPr/>
        </p:nvSpPr>
        <p:spPr>
          <a:xfrm>
            <a:off x="658729" y="433506"/>
            <a:ext cx="2661987" cy="553998"/>
          </a:xfrm>
          <a:prstGeom prst="rect">
            <a:avLst/>
          </a:prstGeom>
          <a:noFill/>
        </p:spPr>
        <p:txBody>
          <a:bodyPr wrap="square">
            <a:spAutoFit/>
          </a:bodyPr>
          <a:lstStyle/>
          <a:p>
            <a:pPr algn="ctr"/>
            <a:r>
              <a:rPr lang="en-US" sz="3000" b="1" dirty="0">
                <a:solidFill>
                  <a:schemeClr val="tx2"/>
                </a:solidFill>
                <a:latin typeface="+mj-lt"/>
                <a:ea typeface="+mj-ea"/>
                <a:cs typeface="+mj-cs"/>
              </a:rPr>
              <a:t>In Summary</a:t>
            </a:r>
          </a:p>
        </p:txBody>
      </p:sp>
      <p:sp>
        <p:nvSpPr>
          <p:cNvPr id="8" name="TextBox 7">
            <a:extLst>
              <a:ext uri="{FF2B5EF4-FFF2-40B4-BE49-F238E27FC236}">
                <a16:creationId xmlns:a16="http://schemas.microsoft.com/office/drawing/2014/main" id="{A7FCDDCB-0BA4-85DE-57CA-35FD5FC44ED2}"/>
              </a:ext>
            </a:extLst>
          </p:cNvPr>
          <p:cNvSpPr txBox="1"/>
          <p:nvPr/>
        </p:nvSpPr>
        <p:spPr>
          <a:xfrm>
            <a:off x="239267" y="4018547"/>
            <a:ext cx="3726405" cy="300082"/>
          </a:xfrm>
          <a:prstGeom prst="rect">
            <a:avLst/>
          </a:prstGeom>
          <a:noFill/>
        </p:spPr>
        <p:txBody>
          <a:bodyPr wrap="none" rtlCol="0">
            <a:spAutoFit/>
          </a:bodyPr>
          <a:lstStyle/>
          <a:p>
            <a:r>
              <a:rPr lang="en-US" sz="1350" dirty="0"/>
              <a:t>Manuscript &amp; Code for Analysis Are Forthcoming…</a:t>
            </a:r>
          </a:p>
        </p:txBody>
      </p:sp>
    </p:spTree>
    <p:extLst>
      <p:ext uri="{BB962C8B-B14F-4D97-AF65-F5344CB8AC3E}">
        <p14:creationId xmlns:p14="http://schemas.microsoft.com/office/powerpoint/2010/main" val="2874539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p:nvPr>
        </p:nvSpPr>
        <p:spPr>
          <a:xfrm>
            <a:off x="771525" y="1475450"/>
            <a:ext cx="1971675" cy="1910443"/>
          </a:xfrm>
          <a:noFill/>
        </p:spPr>
        <p:txBody>
          <a:bodyPr vert="horz" lIns="68580" tIns="34290" rIns="68580" bIns="34290" rtlCol="0" anchor="ctr">
            <a:normAutofit fontScale="90000"/>
          </a:bodyPr>
          <a:lstStyle/>
          <a:p>
            <a:r>
              <a:rPr lang="en-US" sz="2700" b="1" dirty="0">
                <a:solidFill>
                  <a:srgbClr val="FFFFFF"/>
                </a:solidFill>
                <a:latin typeface="+mj-lt"/>
                <a:cs typeface="+mj-cs"/>
              </a:rPr>
              <a:t>Multiomic </a:t>
            </a:r>
            <a:r>
              <a:rPr lang="en-US" sz="2700" b="1" dirty="0">
                <a:solidFill>
                  <a:srgbClr val="FFFFFF"/>
                </a:solidFill>
              </a:rPr>
              <a:t>M</a:t>
            </a:r>
            <a:r>
              <a:rPr lang="en-US" sz="2700" b="1" dirty="0">
                <a:solidFill>
                  <a:srgbClr val="FFFFFF"/>
                </a:solidFill>
                <a:latin typeface="+mj-lt"/>
                <a:cs typeface="+mj-cs"/>
              </a:rPr>
              <a:t>ediation </a:t>
            </a:r>
            <a:r>
              <a:rPr lang="en-US" sz="2700" b="1" dirty="0">
                <a:solidFill>
                  <a:srgbClr val="FFFFFF"/>
                </a:solidFill>
              </a:rPr>
              <a:t>F</a:t>
            </a:r>
            <a:r>
              <a:rPr lang="en-US" sz="2700" b="1" dirty="0">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dirty="0"/>
          </a:p>
        </p:txBody>
      </p:sp>
      <p:sp>
        <p:nvSpPr>
          <p:cNvPr id="9" name="Rectangle 8">
            <a:extLst>
              <a:ext uri="{FF2B5EF4-FFF2-40B4-BE49-F238E27FC236}">
                <a16:creationId xmlns:a16="http://schemas.microsoft.com/office/drawing/2014/main" id="{CC46305B-3AB4-D0E7-26D1-D35A626CEC80}"/>
              </a:ext>
            </a:extLst>
          </p:cNvPr>
          <p:cNvSpPr/>
          <p:nvPr/>
        </p:nvSpPr>
        <p:spPr>
          <a:xfrm>
            <a:off x="4427622" y="1028700"/>
            <a:ext cx="4565984"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75243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356E-58B5-4D0C-B1A6-0975FB74E018}"/>
              </a:ext>
            </a:extLst>
          </p:cNvPr>
          <p:cNvSpPr>
            <a:spLocks noGrp="1"/>
          </p:cNvSpPr>
          <p:nvPr>
            <p:ph type="title"/>
          </p:nvPr>
        </p:nvSpPr>
        <p:spPr>
          <a:xfrm>
            <a:off x="341851" y="194666"/>
            <a:ext cx="8460297" cy="708421"/>
          </a:xfrm>
        </p:spPr>
        <p:txBody>
          <a:bodyPr anchor="t" anchorCtr="0"/>
          <a:lstStyle/>
          <a:p>
            <a:r>
              <a:rPr lang="en-US" sz="3000" b="1" dirty="0">
                <a:solidFill>
                  <a:schemeClr val="tx2"/>
                </a:solidFill>
                <a:latin typeface="+mj-lt"/>
                <a:cs typeface="+mj-cs"/>
              </a:rPr>
              <a:t>Summary: modeling omics jointly vs. independently </a:t>
            </a:r>
          </a:p>
        </p:txBody>
      </p:sp>
      <p:sp>
        <p:nvSpPr>
          <p:cNvPr id="3" name="Content Placeholder 2">
            <a:extLst>
              <a:ext uri="{FF2B5EF4-FFF2-40B4-BE49-F238E27FC236}">
                <a16:creationId xmlns:a16="http://schemas.microsoft.com/office/drawing/2014/main" id="{BB9FA729-BB96-402D-8CC2-606D93F799C3}"/>
              </a:ext>
            </a:extLst>
          </p:cNvPr>
          <p:cNvSpPr>
            <a:spLocks noGrp="1"/>
          </p:cNvSpPr>
          <p:nvPr>
            <p:ph idx="1"/>
          </p:nvPr>
        </p:nvSpPr>
        <p:spPr>
          <a:xfrm>
            <a:off x="457200" y="914400"/>
            <a:ext cx="8229600" cy="3680223"/>
          </a:xfrm>
        </p:spPr>
        <p:txBody>
          <a:bodyPr/>
          <a:lstStyle/>
          <a:p>
            <a:r>
              <a:rPr lang="en-US" sz="2000" b="1" dirty="0"/>
              <a:t>In joint models:</a:t>
            </a:r>
            <a:r>
              <a:rPr lang="en-US" sz="2000" dirty="0"/>
              <a:t> </a:t>
            </a:r>
          </a:p>
          <a:p>
            <a:pPr lvl="1"/>
            <a:r>
              <a:rPr lang="en-US" sz="1600" dirty="0"/>
              <a:t>Condition out highly correlated variables, and only select features that are most “important” (defined by the algorithym). </a:t>
            </a:r>
          </a:p>
          <a:p>
            <a:pPr lvl="1"/>
            <a:r>
              <a:rPr lang="en-US" sz="1600" dirty="0"/>
              <a:t>Some significant “hits” might be correlated with “causal” variables in another layer</a:t>
            </a:r>
          </a:p>
          <a:p>
            <a:pPr lvl="1"/>
            <a:r>
              <a:rPr lang="en-US" sz="1600" dirty="0"/>
              <a:t>Good for feature selection</a:t>
            </a:r>
          </a:p>
          <a:p>
            <a:r>
              <a:rPr lang="en-US" sz="2000" b="1" dirty="0"/>
              <a:t>In independent models</a:t>
            </a:r>
            <a:r>
              <a:rPr lang="en-US" sz="2000" dirty="0"/>
              <a:t>: </a:t>
            </a:r>
          </a:p>
          <a:p>
            <a:pPr lvl="1"/>
            <a:r>
              <a:rPr lang="en-US" sz="1600" dirty="0"/>
              <a:t>Fitting mediation model on each omics layer/ omics feature separately omits the correlation structure</a:t>
            </a:r>
          </a:p>
          <a:p>
            <a:pPr lvl="1"/>
            <a:r>
              <a:rPr lang="en-US" sz="1600" dirty="0"/>
              <a:t>Select all feature associated with the outcome </a:t>
            </a:r>
          </a:p>
          <a:p>
            <a:pPr lvl="1"/>
            <a:r>
              <a:rPr lang="en-US" sz="1600" dirty="0"/>
              <a:t>Good when you want to perform post hoc pathway analysis (i.e., biological interpretation)</a:t>
            </a:r>
          </a:p>
          <a:p>
            <a:endParaRPr lang="en-US" sz="2000" dirty="0"/>
          </a:p>
          <a:p>
            <a:endParaRPr lang="en-US" sz="1800" dirty="0"/>
          </a:p>
          <a:p>
            <a:endParaRPr lang="en-US" dirty="0"/>
          </a:p>
        </p:txBody>
      </p:sp>
    </p:spTree>
    <p:extLst>
      <p:ext uri="{BB962C8B-B14F-4D97-AF65-F5344CB8AC3E}">
        <p14:creationId xmlns:p14="http://schemas.microsoft.com/office/powerpoint/2010/main" val="152878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356E-58B5-4D0C-B1A6-0975FB74E018}"/>
              </a:ext>
            </a:extLst>
          </p:cNvPr>
          <p:cNvSpPr>
            <a:spLocks noGrp="1"/>
          </p:cNvSpPr>
          <p:nvPr>
            <p:ph type="title"/>
          </p:nvPr>
        </p:nvSpPr>
        <p:spPr>
          <a:xfrm>
            <a:off x="457200" y="205979"/>
            <a:ext cx="8229600" cy="574197"/>
          </a:xfrm>
        </p:spPr>
        <p:txBody>
          <a:bodyPr anchor="t" anchorCtr="0"/>
          <a:lstStyle/>
          <a:p>
            <a:r>
              <a:rPr lang="en-US" sz="3000" b="1" dirty="0">
                <a:solidFill>
                  <a:schemeClr val="tx2"/>
                </a:solidFill>
                <a:latin typeface="+mj-lt"/>
                <a:cs typeface="+mj-cs"/>
              </a:rPr>
              <a:t>Concluding Remarks </a:t>
            </a:r>
          </a:p>
        </p:txBody>
      </p:sp>
      <p:sp>
        <p:nvSpPr>
          <p:cNvPr id="3" name="Content Placeholder 2">
            <a:extLst>
              <a:ext uri="{FF2B5EF4-FFF2-40B4-BE49-F238E27FC236}">
                <a16:creationId xmlns:a16="http://schemas.microsoft.com/office/drawing/2014/main" id="{BB9FA729-BB96-402D-8CC2-606D93F799C3}"/>
              </a:ext>
            </a:extLst>
          </p:cNvPr>
          <p:cNvSpPr>
            <a:spLocks noGrp="1"/>
          </p:cNvSpPr>
          <p:nvPr>
            <p:ph idx="1"/>
          </p:nvPr>
        </p:nvSpPr>
        <p:spPr>
          <a:xfrm>
            <a:off x="457200" y="843142"/>
            <a:ext cx="8229600" cy="3659202"/>
          </a:xfrm>
        </p:spPr>
        <p:txBody>
          <a:bodyPr/>
          <a:lstStyle/>
          <a:p>
            <a:r>
              <a:rPr lang="en-US" sz="2000" dirty="0"/>
              <a:t>Many options for this analysis, but each tends to identify DNA methylation and gene expression as mediating factors. </a:t>
            </a:r>
          </a:p>
          <a:p>
            <a:r>
              <a:rPr lang="en-US" sz="2000" dirty="0"/>
              <a:t>Techniques specifically designed for multi-omics data work better at identifying robust multi-omics signatures (factors and/or clusters)</a:t>
            </a:r>
          </a:p>
          <a:p>
            <a:r>
              <a:rPr lang="en-US" sz="2000" dirty="0"/>
              <a:t>In practice, deciding on a data analysis approach should be driven by your research question</a:t>
            </a:r>
          </a:p>
          <a:p>
            <a:r>
              <a:rPr lang="en-US" sz="2000" dirty="0"/>
              <a:t>In reality, real data is messy and different approaches may work better or worse in practice.</a:t>
            </a:r>
          </a:p>
          <a:p>
            <a:r>
              <a:rPr lang="en-US" sz="2000" b="1" dirty="0"/>
              <a:t>You could use these methods for interaction analysis instead of mediation</a:t>
            </a:r>
            <a:endParaRPr lang="en-US" sz="1600" dirty="0"/>
          </a:p>
          <a:p>
            <a:endParaRPr lang="en-US" sz="2000" dirty="0"/>
          </a:p>
        </p:txBody>
      </p:sp>
    </p:spTree>
    <p:extLst>
      <p:ext uri="{BB962C8B-B14F-4D97-AF65-F5344CB8AC3E}">
        <p14:creationId xmlns:p14="http://schemas.microsoft.com/office/powerpoint/2010/main" val="3504400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p:nvPr>
        </p:nvSpPr>
        <p:spPr>
          <a:xfrm>
            <a:off x="771525" y="1475450"/>
            <a:ext cx="1971675" cy="1910443"/>
          </a:xfrm>
          <a:noFill/>
        </p:spPr>
        <p:txBody>
          <a:bodyPr vert="horz" lIns="68580" tIns="34290" rIns="68580" bIns="34290" rtlCol="0" anchor="ctr">
            <a:normAutofit fontScale="90000"/>
          </a:bodyPr>
          <a:lstStyle/>
          <a:p>
            <a:r>
              <a:rPr lang="en-US" sz="2700" b="1" dirty="0">
                <a:solidFill>
                  <a:srgbClr val="FFFFFF"/>
                </a:solidFill>
                <a:latin typeface="+mj-lt"/>
                <a:cs typeface="+mj-cs"/>
              </a:rPr>
              <a:t>Multiomic </a:t>
            </a:r>
            <a:r>
              <a:rPr lang="en-US" sz="2700" b="1" dirty="0">
                <a:solidFill>
                  <a:srgbClr val="FFFFFF"/>
                </a:solidFill>
              </a:rPr>
              <a:t>M</a:t>
            </a:r>
            <a:r>
              <a:rPr lang="en-US" sz="2700" b="1" dirty="0">
                <a:solidFill>
                  <a:srgbClr val="FFFFFF"/>
                </a:solidFill>
                <a:latin typeface="+mj-lt"/>
                <a:cs typeface="+mj-cs"/>
              </a:rPr>
              <a:t>ediation </a:t>
            </a:r>
            <a:r>
              <a:rPr lang="en-US" sz="2700" b="1" dirty="0">
                <a:solidFill>
                  <a:srgbClr val="FFFFFF"/>
                </a:solidFill>
              </a:rPr>
              <a:t>F</a:t>
            </a:r>
            <a:r>
              <a:rPr lang="en-US" sz="2700" b="1" dirty="0">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dirty="0"/>
          </a:p>
        </p:txBody>
      </p:sp>
      <p:sp>
        <p:nvSpPr>
          <p:cNvPr id="9" name="Rectangle 8">
            <a:extLst>
              <a:ext uri="{FF2B5EF4-FFF2-40B4-BE49-F238E27FC236}">
                <a16:creationId xmlns:a16="http://schemas.microsoft.com/office/drawing/2014/main" id="{CC46305B-3AB4-D0E7-26D1-D35A626CEC80}"/>
              </a:ext>
            </a:extLst>
          </p:cNvPr>
          <p:cNvSpPr/>
          <p:nvPr/>
        </p:nvSpPr>
        <p:spPr>
          <a:xfrm>
            <a:off x="5811253" y="1028700"/>
            <a:ext cx="3182353"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47703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p:nvPr>
        </p:nvSpPr>
        <p:spPr>
          <a:xfrm>
            <a:off x="771525" y="1475450"/>
            <a:ext cx="1971675" cy="1910443"/>
          </a:xfrm>
          <a:noFill/>
        </p:spPr>
        <p:txBody>
          <a:bodyPr vert="horz" lIns="68580" tIns="34290" rIns="68580" bIns="34290" rtlCol="0" anchor="ctr">
            <a:normAutofit fontScale="90000"/>
          </a:bodyPr>
          <a:lstStyle/>
          <a:p>
            <a:r>
              <a:rPr lang="en-US" sz="2700" b="1" dirty="0">
                <a:solidFill>
                  <a:srgbClr val="FFFFFF"/>
                </a:solidFill>
                <a:latin typeface="+mj-lt"/>
                <a:cs typeface="+mj-cs"/>
              </a:rPr>
              <a:t>Multiomic </a:t>
            </a:r>
            <a:r>
              <a:rPr lang="en-US" sz="2700" b="1" dirty="0">
                <a:solidFill>
                  <a:srgbClr val="FFFFFF"/>
                </a:solidFill>
              </a:rPr>
              <a:t>M</a:t>
            </a:r>
            <a:r>
              <a:rPr lang="en-US" sz="2700" b="1" dirty="0">
                <a:solidFill>
                  <a:srgbClr val="FFFFFF"/>
                </a:solidFill>
                <a:latin typeface="+mj-lt"/>
                <a:cs typeface="+mj-cs"/>
              </a:rPr>
              <a:t>ediation </a:t>
            </a:r>
            <a:r>
              <a:rPr lang="en-US" sz="2700" b="1" dirty="0">
                <a:solidFill>
                  <a:srgbClr val="FFFFFF"/>
                </a:solidFill>
              </a:rPr>
              <a:t>F</a:t>
            </a:r>
            <a:r>
              <a:rPr lang="en-US" sz="2700" b="1" dirty="0">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dirty="0"/>
          </a:p>
        </p:txBody>
      </p:sp>
      <p:sp>
        <p:nvSpPr>
          <p:cNvPr id="9" name="Rectangle 8">
            <a:extLst>
              <a:ext uri="{FF2B5EF4-FFF2-40B4-BE49-F238E27FC236}">
                <a16:creationId xmlns:a16="http://schemas.microsoft.com/office/drawing/2014/main" id="{CC46305B-3AB4-D0E7-26D1-D35A626CEC80}"/>
              </a:ext>
            </a:extLst>
          </p:cNvPr>
          <p:cNvSpPr/>
          <p:nvPr/>
        </p:nvSpPr>
        <p:spPr>
          <a:xfrm>
            <a:off x="7381374" y="1028700"/>
            <a:ext cx="1612232" cy="3711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20209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07767-8F25-FFC4-D91B-541AA53E6209}"/>
              </a:ext>
            </a:extLst>
          </p:cNvPr>
          <p:cNvSpPr/>
          <p:nvPr/>
        </p:nvSpPr>
        <p:spPr>
          <a:xfrm>
            <a:off x="0" y="4220308"/>
            <a:ext cx="9144000" cy="923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F9672D90-059E-F978-299E-E1CA5596DF7E}"/>
              </a:ext>
            </a:extLst>
          </p:cNvPr>
          <p:cNvSpPr>
            <a:spLocks noGrp="1"/>
          </p:cNvSpPr>
          <p:nvPr>
            <p:ph type="title"/>
          </p:nvPr>
        </p:nvSpPr>
        <p:spPr>
          <a:xfrm>
            <a:off x="771525" y="1475450"/>
            <a:ext cx="1971675" cy="1910443"/>
          </a:xfrm>
          <a:noFill/>
        </p:spPr>
        <p:txBody>
          <a:bodyPr vert="horz" lIns="68580" tIns="34290" rIns="68580" bIns="34290" rtlCol="0" anchor="ctr">
            <a:normAutofit fontScale="90000"/>
          </a:bodyPr>
          <a:lstStyle/>
          <a:p>
            <a:r>
              <a:rPr lang="en-US" sz="2700" b="1" dirty="0">
                <a:solidFill>
                  <a:srgbClr val="FFFFFF"/>
                </a:solidFill>
                <a:latin typeface="+mj-lt"/>
                <a:cs typeface="+mj-cs"/>
              </a:rPr>
              <a:t>Multiomic </a:t>
            </a:r>
            <a:r>
              <a:rPr lang="en-US" sz="2700" b="1" dirty="0">
                <a:solidFill>
                  <a:srgbClr val="FFFFFF"/>
                </a:solidFill>
              </a:rPr>
              <a:t>M</a:t>
            </a:r>
            <a:r>
              <a:rPr lang="en-US" sz="2700" b="1" dirty="0">
                <a:solidFill>
                  <a:srgbClr val="FFFFFF"/>
                </a:solidFill>
                <a:latin typeface="+mj-lt"/>
                <a:cs typeface="+mj-cs"/>
              </a:rPr>
              <a:t>ediation </a:t>
            </a:r>
            <a:r>
              <a:rPr lang="en-US" sz="2700" b="1" dirty="0">
                <a:solidFill>
                  <a:srgbClr val="FFFFFF"/>
                </a:solidFill>
              </a:rPr>
              <a:t>F</a:t>
            </a:r>
            <a:r>
              <a:rPr lang="en-US" sz="2700" b="1" dirty="0">
                <a:solidFill>
                  <a:srgbClr val="FFFFFF"/>
                </a:solidFill>
                <a:latin typeface="+mj-lt"/>
                <a:cs typeface="+mj-cs"/>
              </a:rPr>
              <a:t>ramework For Precision Environmental Health</a:t>
            </a:r>
          </a:p>
        </p:txBody>
      </p:sp>
      <p:pic>
        <p:nvPicPr>
          <p:cNvPr id="3" name="Picture 2" descr="A picture containing diagram&#10;&#10;Description automatically generated">
            <a:extLst>
              <a:ext uri="{FF2B5EF4-FFF2-40B4-BE49-F238E27FC236}">
                <a16:creationId xmlns:a16="http://schemas.microsoft.com/office/drawing/2014/main" id="{C1DA2590-63A9-BA26-665C-484F5CC70EF7}"/>
              </a:ext>
            </a:extLst>
          </p:cNvPr>
          <p:cNvPicPr>
            <a:picLocks noChangeAspect="1"/>
          </p:cNvPicPr>
          <p:nvPr/>
        </p:nvPicPr>
        <p:blipFill rotWithShape="1">
          <a:blip r:embed="rId2">
            <a:extLst>
              <a:ext uri="{28A0092B-C50C-407E-A947-70E740481C1C}">
                <a14:useLocalDpi xmlns:a14="http://schemas.microsoft.com/office/drawing/2010/main" val="0"/>
              </a:ext>
            </a:extLst>
          </a:blip>
          <a:srcRect l="505" r="505"/>
          <a:stretch/>
        </p:blipFill>
        <p:spPr>
          <a:xfrm>
            <a:off x="3001879" y="151688"/>
            <a:ext cx="6055627" cy="4673030"/>
          </a:xfrm>
          <a:prstGeom prst="rect">
            <a:avLst/>
          </a:prstGeom>
        </p:spPr>
      </p:pic>
      <p:pic>
        <p:nvPicPr>
          <p:cNvPr id="5" name="Picture 4" descr="A picture containing text, font, screenshot, design&#10;&#10;Description automatically generated">
            <a:extLst>
              <a:ext uri="{FF2B5EF4-FFF2-40B4-BE49-F238E27FC236}">
                <a16:creationId xmlns:a16="http://schemas.microsoft.com/office/drawing/2014/main" id="{BB61F4D6-5673-557F-7341-A22B91C36A9D}"/>
              </a:ext>
            </a:extLst>
          </p:cNvPr>
          <p:cNvPicPr>
            <a:picLocks noChangeAspect="1"/>
          </p:cNvPicPr>
          <p:nvPr/>
        </p:nvPicPr>
        <p:blipFill rotWithShape="1">
          <a:blip r:embed="rId3"/>
          <a:srcRect b="3172"/>
          <a:stretch/>
        </p:blipFill>
        <p:spPr>
          <a:xfrm>
            <a:off x="227047" y="1252255"/>
            <a:ext cx="2516153" cy="2356832"/>
          </a:xfrm>
          <a:prstGeom prst="rect">
            <a:avLst/>
          </a:prstGeom>
        </p:spPr>
      </p:pic>
      <p:sp>
        <p:nvSpPr>
          <p:cNvPr id="7" name="TextBox 6">
            <a:extLst>
              <a:ext uri="{FF2B5EF4-FFF2-40B4-BE49-F238E27FC236}">
                <a16:creationId xmlns:a16="http://schemas.microsoft.com/office/drawing/2014/main" id="{A93E037D-004E-A75E-8520-940AB8CB8EDB}"/>
              </a:ext>
            </a:extLst>
          </p:cNvPr>
          <p:cNvSpPr txBox="1"/>
          <p:nvPr/>
        </p:nvSpPr>
        <p:spPr>
          <a:xfrm>
            <a:off x="1648558" y="398950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202957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5D772-0539-B254-98CC-BCB3D01BFA0C}"/>
              </a:ext>
            </a:extLst>
          </p:cNvPr>
          <p:cNvSpPr>
            <a:spLocks noGrp="1"/>
          </p:cNvSpPr>
          <p:nvPr>
            <p:ph type="title"/>
          </p:nvPr>
        </p:nvSpPr>
        <p:spPr>
          <a:xfrm>
            <a:off x="628650" y="1712041"/>
            <a:ext cx="7886700" cy="859709"/>
          </a:xfrm>
        </p:spPr>
        <p:txBody>
          <a:bodyPr/>
          <a:lstStyle/>
          <a:p>
            <a:r>
              <a:rPr lang="en-US" dirty="0">
                <a:latin typeface="Calibri" panose="020F0502020204030204" pitchFamily="34" charset="0"/>
              </a:rPr>
              <a:t>Application Of Framework: A Case Study On Maternal Arsenic And Childhood Liver Injury</a:t>
            </a:r>
          </a:p>
        </p:txBody>
      </p:sp>
    </p:spTree>
    <p:extLst>
      <p:ext uri="{BB962C8B-B14F-4D97-AF65-F5344CB8AC3E}">
        <p14:creationId xmlns:p14="http://schemas.microsoft.com/office/powerpoint/2010/main" val="4084459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02B15A-1AC6-4072-BD15-7BB6F23FA537}"/>
              </a:ext>
            </a:extLst>
          </p:cNvPr>
          <p:cNvSpPr/>
          <p:nvPr/>
        </p:nvSpPr>
        <p:spPr>
          <a:xfrm>
            <a:off x="6606988" y="0"/>
            <a:ext cx="2537012" cy="248383"/>
          </a:xfrm>
          <a:prstGeom prst="rect">
            <a:avLst/>
          </a:prstGeom>
          <a:solidFill>
            <a:schemeClr val="bg1"/>
          </a:solidFill>
          <a:ln>
            <a:solidFill>
              <a:schemeClr val="bg1"/>
            </a:solid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picture containing text, screenshot&#10;&#10;Description automatically generated">
            <a:extLst>
              <a:ext uri="{FF2B5EF4-FFF2-40B4-BE49-F238E27FC236}">
                <a16:creationId xmlns:a16="http://schemas.microsoft.com/office/drawing/2014/main" id="{23FEE3B7-5A35-5DAE-1277-7CD67F307E8E}"/>
              </a:ext>
            </a:extLst>
          </p:cNvPr>
          <p:cNvPicPr>
            <a:picLocks noChangeAspect="1"/>
          </p:cNvPicPr>
          <p:nvPr/>
        </p:nvPicPr>
        <p:blipFill>
          <a:blip r:embed="rId2"/>
          <a:stretch>
            <a:fillRect/>
          </a:stretch>
        </p:blipFill>
        <p:spPr>
          <a:xfrm>
            <a:off x="1671703" y="140676"/>
            <a:ext cx="5877324" cy="4465693"/>
          </a:xfrm>
          <a:prstGeom prst="rect">
            <a:avLst/>
          </a:prstGeom>
        </p:spPr>
      </p:pic>
    </p:spTree>
    <p:extLst>
      <p:ext uri="{BB962C8B-B14F-4D97-AF65-F5344CB8AC3E}">
        <p14:creationId xmlns:p14="http://schemas.microsoft.com/office/powerpoint/2010/main" val="388103468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73417</TotalTime>
  <Words>1688</Words>
  <Application>Microsoft Macintosh PowerPoint</Application>
  <PresentationFormat>On-screen Show (16:9)</PresentationFormat>
  <Paragraphs>217</Paragraphs>
  <Slides>41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Corbel</vt:lpstr>
      <vt:lpstr>Open Sans</vt:lpstr>
      <vt:lpstr>Söhne</vt:lpstr>
      <vt:lpstr>Times</vt:lpstr>
      <vt:lpstr>1_Office Theme</vt:lpstr>
      <vt:lpstr>PowerPoint Presentation</vt:lpstr>
      <vt:lpstr>PowerPoint Presentation</vt:lpstr>
      <vt:lpstr>Multiomic Mediation Framework For Precision Environmental Health</vt:lpstr>
      <vt:lpstr>Multiomic Mediation Framework For Precision Environmental Health</vt:lpstr>
      <vt:lpstr>Multiomic Mediation Framework For Precision Environmental Health</vt:lpstr>
      <vt:lpstr>Multiomic Mediation Framework For Precision Environmental Health</vt:lpstr>
      <vt:lpstr>Multiomic Mediation Framework For Precision Environmental Health</vt:lpstr>
      <vt:lpstr>Application Of Framework: A Case Study On Maternal Arsenic And Childhood Liver Injury</vt:lpstr>
      <vt:lpstr>PowerPoint Presentation</vt:lpstr>
      <vt:lpstr>PowerPoint Presentation</vt:lpstr>
      <vt:lpstr>Arsenic Health Effects</vt:lpstr>
      <vt:lpstr>Exposure outcome association: In utero arsenic exposure linked to childhood liver injury</vt:lpstr>
      <vt:lpstr>However, the mechanisms are not clear</vt:lpstr>
      <vt:lpstr>Goal: Integrate multi-omics data to understand mechanisms linking PFAS &amp; liver injury</vt:lpstr>
      <vt:lpstr>Importance of using multiomic methods in this data</vt:lpstr>
      <vt:lpstr>Approach 1: High Dimensional Mediation</vt:lpstr>
      <vt:lpstr>High Dimensional Mediation Approaches</vt:lpstr>
      <vt:lpstr>High dimensional mediation with intermediate integration</vt:lpstr>
      <vt:lpstr>Approach 1: Results</vt:lpstr>
      <vt:lpstr>Summary: High Dimensional Mediation </vt:lpstr>
      <vt:lpstr>Approach 2: Mediation with Latent Factors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3: Integrated/ quasi-mediation</vt:lpstr>
      <vt:lpstr>Results: Joint analysis, Early Integration</vt:lpstr>
      <vt:lpstr>PowerPoint Presentation</vt:lpstr>
      <vt:lpstr>Results: Joint analysis, intermediate integration</vt:lpstr>
      <vt:lpstr>Results: LUCID, Late Integration (In Serial)</vt:lpstr>
      <vt:lpstr>Different Approaches for Integration Provide Complementary Insights on Environmental Drivers of Disease </vt:lpstr>
      <vt:lpstr>Summary: modeling omics jointly vs. independently </vt:lpstr>
      <vt:lpstr>Concluding Remarks </vt:lpstr>
    </vt:vector>
  </TitlesOfParts>
  <Company>ZM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Zenaida Mendoza</dc:creator>
  <cp:lastModifiedBy>Jesse A Goodrich</cp:lastModifiedBy>
  <cp:revision>1652</cp:revision>
  <cp:lastPrinted>2021-06-04T01:29:19Z</cp:lastPrinted>
  <dcterms:created xsi:type="dcterms:W3CDTF">2017-08-10T22:08:10Z</dcterms:created>
  <dcterms:modified xsi:type="dcterms:W3CDTF">2023-06-09T22:15:22Z</dcterms:modified>
</cp:coreProperties>
</file>